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51" r:id="rId2"/>
    <p:sldId id="346" r:id="rId3"/>
    <p:sldId id="336" r:id="rId4"/>
    <p:sldId id="337" r:id="rId5"/>
    <p:sldId id="338" r:id="rId6"/>
    <p:sldId id="339" r:id="rId7"/>
    <p:sldId id="352" r:id="rId8"/>
    <p:sldId id="340" r:id="rId9"/>
    <p:sldId id="333" r:id="rId10"/>
    <p:sldId id="345" r:id="rId11"/>
    <p:sldId id="350" r:id="rId12"/>
    <p:sldId id="349" r:id="rId13"/>
    <p:sldId id="347" r:id="rId14"/>
    <p:sldId id="348" r:id="rId15"/>
    <p:sldId id="343" r:id="rId16"/>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7" autoAdjust="0"/>
    <p:restoredTop sz="94075" autoAdjust="0"/>
  </p:normalViewPr>
  <p:slideViewPr>
    <p:cSldViewPr>
      <p:cViewPr varScale="1">
        <p:scale>
          <a:sx n="58" d="100"/>
          <a:sy n="58" d="100"/>
        </p:scale>
        <p:origin x="1548" y="48"/>
      </p:cViewPr>
      <p:guideLst>
        <p:guide orient="horz" pos="2160"/>
        <p:guide pos="2880"/>
      </p:guideLst>
    </p:cSldViewPr>
  </p:slideViewPr>
  <p:outlineViewPr>
    <p:cViewPr>
      <p:scale>
        <a:sx n="33" d="100"/>
        <a:sy n="33" d="100"/>
      </p:scale>
      <p:origin x="0" y="8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EABE37AB-67EF-4200-A6A8-6FE5F9352363}" type="datetimeFigureOut">
              <a:rPr lang="es-EC" smtClean="0"/>
              <a:t>8/11/2019</a:t>
            </a:fld>
            <a:endParaRPr lang="es-EC"/>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57CF772-9F5E-4CF2-8B6D-E53A7E0EC0BE}" type="slidenum">
              <a:rPr lang="es-EC" smtClean="0"/>
              <a:t>‹#›</a:t>
            </a:fld>
            <a:endParaRPr lang="es-EC"/>
          </a:p>
        </p:txBody>
      </p:sp>
    </p:spTree>
    <p:extLst>
      <p:ext uri="{BB962C8B-B14F-4D97-AF65-F5344CB8AC3E}">
        <p14:creationId xmlns:p14="http://schemas.microsoft.com/office/powerpoint/2010/main" val="138133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current Nature Protection Law no longer meets the current demands to the challenges associated with nature conservation. Transparent procedures and criteria to establish protected areas are lacking, stakeholder involvement and legal protection are not regulated, and environmental impact reporting is not mandatory</a:t>
            </a:r>
            <a:r>
              <a:rPr lang="en-US" baseline="0" dirty="0" smtClean="0"/>
              <a:t> </a:t>
            </a:r>
            <a:r>
              <a:rPr lang="en-US" dirty="0" smtClean="0"/>
              <a:t>WWF Guianas and CIS initiated the project </a:t>
            </a:r>
            <a:r>
              <a:rPr lang="en-US" dirty="0" err="1" smtClean="0"/>
              <a:t>Onze</a:t>
            </a:r>
            <a:r>
              <a:rPr lang="en-US" dirty="0" smtClean="0"/>
              <a:t> </a:t>
            </a:r>
            <a:r>
              <a:rPr lang="en-US" dirty="0" err="1" smtClean="0"/>
              <a:t>natuur</a:t>
            </a:r>
            <a:r>
              <a:rPr lang="en-US" dirty="0" smtClean="0"/>
              <a:t> op 1 to revise the Nature Protection Law</a:t>
            </a:r>
            <a:endParaRPr lang="en-US" dirty="0"/>
          </a:p>
        </p:txBody>
      </p:sp>
      <p:sp>
        <p:nvSpPr>
          <p:cNvPr id="4" name="Slide Number Placeholder 3"/>
          <p:cNvSpPr>
            <a:spLocks noGrp="1"/>
          </p:cNvSpPr>
          <p:nvPr>
            <p:ph type="sldNum" sz="quarter" idx="10"/>
          </p:nvPr>
        </p:nvSpPr>
        <p:spPr/>
        <p:txBody>
          <a:bodyPr/>
          <a:lstStyle/>
          <a:p>
            <a:fld id="{457CF772-9F5E-4CF2-8B6D-E53A7E0EC0BE}" type="slidenum">
              <a:rPr lang="es-EC" smtClean="0"/>
              <a:t>14</a:t>
            </a:fld>
            <a:endParaRPr lang="es-EC"/>
          </a:p>
        </p:txBody>
      </p:sp>
    </p:spTree>
    <p:extLst>
      <p:ext uri="{BB962C8B-B14F-4D97-AF65-F5344CB8AC3E}">
        <p14:creationId xmlns:p14="http://schemas.microsoft.com/office/powerpoint/2010/main" val="88174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57CF772-9F5E-4CF2-8B6D-E53A7E0EC0BE}" type="slidenum">
              <a:rPr lang="es-EC" smtClean="0"/>
              <a:t>15</a:t>
            </a:fld>
            <a:endParaRPr lang="es-EC"/>
          </a:p>
        </p:txBody>
      </p:sp>
    </p:spTree>
    <p:extLst>
      <p:ext uri="{BB962C8B-B14F-4D97-AF65-F5344CB8AC3E}">
        <p14:creationId xmlns:p14="http://schemas.microsoft.com/office/powerpoint/2010/main" val="1573010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134401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3897670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177566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
        <p:nvSpPr>
          <p:cNvPr id="7" name="Titre 6"/>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11047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873305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340753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9" name="Espace réservé du numéro de diapositive 8"/>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219303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5" name="Espace réservé du numéro de diapositive 4"/>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2770878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97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29258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221C11F-C038-4879-ADF1-0BB23BF26AFA}" type="datetimeFigureOut">
              <a:rPr lang="fr-FR">
                <a:solidFill>
                  <a:prstClr val="black"/>
                </a:solidFill>
              </a:rPr>
              <a:pPr/>
              <a:t>08/11/2019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61321" y="6356350"/>
            <a:ext cx="2133600" cy="365125"/>
          </a:xfrm>
          <a:prstGeom prst="rect">
            <a:avLst/>
          </a:prstGeom>
        </p:spPr>
        <p:txBody>
          <a:bodyPr/>
          <a:lstStyle/>
          <a:p>
            <a:fld id="{589585DA-6638-4F7D-B144-3C434AB7405E}" type="slidenum">
              <a:rPr lang="fr-FR">
                <a:solidFill>
                  <a:prstClr val="black"/>
                </a:solidFill>
              </a:rPr>
              <a:pPr/>
              <a:t>‹#›</a:t>
            </a:fld>
            <a:endParaRPr lang="fr-FR">
              <a:solidFill>
                <a:prstClr val="black"/>
              </a:solidFill>
            </a:endParaRPr>
          </a:p>
        </p:txBody>
      </p:sp>
    </p:spTree>
    <p:extLst>
      <p:ext uri="{BB962C8B-B14F-4D97-AF65-F5344CB8AC3E}">
        <p14:creationId xmlns:p14="http://schemas.microsoft.com/office/powerpoint/2010/main" val="47504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t="-17000" b="-17000"/>
          </a:stretch>
        </a:blipFill>
        <a:effectLst/>
      </p:bgPr>
    </p:bg>
    <p:spTree>
      <p:nvGrpSpPr>
        <p:cNvPr id="1" name=""/>
        <p:cNvGrpSpPr/>
        <p:nvPr/>
      </p:nvGrpSpPr>
      <p:grpSpPr>
        <a:xfrm>
          <a:off x="0" y="0"/>
          <a:ext cx="0" cy="0"/>
          <a:chOff x="0" y="0"/>
          <a:chExt cx="0" cy="0"/>
        </a:xfrm>
      </p:grpSpPr>
      <p:pic>
        <p:nvPicPr>
          <p:cNvPr id="8" name="Image 7" descr="Projet de fond OIEau.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2" name="Espace réservé du titre 1"/>
          <p:cNvSpPr>
            <a:spLocks noGrp="1"/>
          </p:cNvSpPr>
          <p:nvPr>
            <p:ph type="title"/>
          </p:nvPr>
        </p:nvSpPr>
        <p:spPr>
          <a:xfrm>
            <a:off x="1424345" y="274638"/>
            <a:ext cx="7262454" cy="1143000"/>
          </a:xfrm>
          <a:prstGeom prst="roundRect">
            <a:avLst/>
          </a:prstGeom>
          <a:solidFill>
            <a:srgbClr val="0B3470">
              <a:alpha val="68000"/>
            </a:srgbClr>
          </a:solidFill>
          <a:ln>
            <a:solidFill>
              <a:srgbClr val="4F81BD"/>
            </a:solidFill>
          </a:ln>
          <a:effectLst>
            <a:outerShdw blurRad="50800" dist="88900" dir="2700000" algn="tl" rotWithShape="0">
              <a:srgbClr val="0B3470">
                <a:alpha val="40000"/>
              </a:srgbClr>
            </a:outerShdw>
          </a:effectLst>
        </p:spPr>
        <p:txBody>
          <a:bodyPr vert="horz" lIns="91440" tIns="45720" rIns="91440" bIns="45720" rtlCol="0" anchor="ctr">
            <a:normAutofit/>
          </a:bodyPr>
          <a:lstStyle/>
          <a:p>
            <a:r>
              <a:rPr lang="fr-FR" dirty="0"/>
              <a:t>Titre</a:t>
            </a:r>
          </a:p>
        </p:txBody>
      </p:sp>
      <p:sp>
        <p:nvSpPr>
          <p:cNvPr id="3" name="Espace réservé du texte 2"/>
          <p:cNvSpPr>
            <a:spLocks noGrp="1"/>
          </p:cNvSpPr>
          <p:nvPr>
            <p:ph type="body" idx="1"/>
          </p:nvPr>
        </p:nvSpPr>
        <p:spPr>
          <a:xfrm>
            <a:off x="593476" y="1774401"/>
            <a:ext cx="8093323" cy="4351762"/>
          </a:xfrm>
          <a:prstGeom prst="rect">
            <a:avLst/>
          </a:prstGeom>
        </p:spPr>
        <p:txBody>
          <a:bodyPr vert="horz" lIns="91440" tIns="45720" rIns="91440" bIns="45720" rtlCol="0">
            <a:normAutofit/>
          </a:bodyPr>
          <a:lstStyle/>
          <a:p>
            <a:pPr lvl="0"/>
            <a:r>
              <a:rPr lang="fr-FR" dirty="0"/>
              <a:t>Sous-titre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69043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12" Type="http://schemas.openxmlformats.org/officeDocument/2006/relationships/image" Target="../media/image24.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4.png"/><Relationship Id="rId4" Type="http://schemas.openxmlformats.org/officeDocument/2006/relationships/image" Target="../media/image8.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26.emf"/><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6.png"/><Relationship Id="rId7" Type="http://schemas.openxmlformats.org/officeDocument/2006/relationships/image" Target="../media/image28.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8.jpeg"/><Relationship Id="rId10" Type="http://schemas.openxmlformats.org/officeDocument/2006/relationships/image" Target="../media/image31.jpg"/><Relationship Id="rId4" Type="http://schemas.openxmlformats.org/officeDocument/2006/relationships/image" Target="../media/image7.png"/><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384"/>
            <a:ext cx="9144000" cy="6858001"/>
          </a:xfrm>
          <a:prstGeom prst="rect">
            <a:avLst/>
          </a:prstGeom>
        </p:spPr>
      </p:pic>
      <p:sp>
        <p:nvSpPr>
          <p:cNvPr id="5" name="Sous-titre 2">
            <a:extLst>
              <a:ext uri="{FF2B5EF4-FFF2-40B4-BE49-F238E27FC236}">
                <a16:creationId xmlns="" xmlns:a16="http://schemas.microsoft.com/office/drawing/2014/main" id="{D02D2823-9C6D-4609-A3A4-97126FC5892A}"/>
              </a:ext>
            </a:extLst>
          </p:cNvPr>
          <p:cNvSpPr txBox="1">
            <a:spLocks/>
          </p:cNvSpPr>
          <p:nvPr/>
        </p:nvSpPr>
        <p:spPr>
          <a:xfrm>
            <a:off x="-31478" y="3835057"/>
            <a:ext cx="2299221" cy="20703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pt-BR" sz="500" dirty="0" smtClean="0">
              <a:solidFill>
                <a:srgbClr val="1F497D"/>
              </a:solidFill>
            </a:endParaRPr>
          </a:p>
          <a:p>
            <a:pPr marL="0" indent="0" algn="ctr">
              <a:buNone/>
              <a:defRPr/>
            </a:pPr>
            <a:r>
              <a:rPr lang="en-US" sz="1600" b="1" dirty="0">
                <a:solidFill>
                  <a:schemeClr val="accent5">
                    <a:lumMod val="50000"/>
                  </a:schemeClr>
                </a:solidFill>
              </a:rPr>
              <a:t>The Suriname Water Resources Information </a:t>
            </a:r>
            <a:r>
              <a:rPr lang="en-US" sz="1600" b="1" dirty="0" smtClean="0">
                <a:solidFill>
                  <a:schemeClr val="accent5">
                    <a:lumMod val="50000"/>
                  </a:schemeClr>
                </a:solidFill>
              </a:rPr>
              <a:t>System</a:t>
            </a:r>
            <a:endParaRPr lang="en-US" sz="1600" b="1" dirty="0">
              <a:solidFill>
                <a:schemeClr val="accent5">
                  <a:lumMod val="50000"/>
                </a:schemeClr>
              </a:solidFill>
            </a:endParaRPr>
          </a:p>
          <a:p>
            <a:pPr marL="0" indent="0" algn="ctr">
              <a:buNone/>
              <a:defRPr/>
            </a:pPr>
            <a:endParaRPr lang="pt-BR" sz="500" b="1" dirty="0" smtClean="0">
              <a:solidFill>
                <a:srgbClr val="1F497D"/>
              </a:solidFill>
            </a:endParaRPr>
          </a:p>
          <a:p>
            <a:pPr marL="0" indent="0" algn="ctr">
              <a:buFont typeface="Arial"/>
              <a:buNone/>
              <a:defRPr/>
            </a:pPr>
            <a:r>
              <a:rPr lang="pt-BR" sz="1600" b="1" i="1" dirty="0" smtClean="0">
                <a:solidFill>
                  <a:schemeClr val="accent3">
                    <a:lumMod val="75000"/>
                  </a:schemeClr>
                </a:solidFill>
              </a:rPr>
              <a:t>Dr. R. Nurmohamed</a:t>
            </a:r>
            <a:br>
              <a:rPr lang="pt-BR" sz="1600" b="1" i="1" dirty="0" smtClean="0">
                <a:solidFill>
                  <a:schemeClr val="accent3">
                    <a:lumMod val="75000"/>
                  </a:schemeClr>
                </a:solidFill>
              </a:rPr>
            </a:br>
            <a:r>
              <a:rPr lang="pt-BR" sz="1600" b="1" i="1" dirty="0" smtClean="0">
                <a:solidFill>
                  <a:schemeClr val="accent3">
                    <a:lumMod val="75000"/>
                  </a:schemeClr>
                </a:solidFill>
              </a:rPr>
              <a:t>– 26 Nov. 2019 - Cayenne</a:t>
            </a:r>
            <a:endParaRPr lang="pt-BR" sz="1800" b="1" i="1" dirty="0">
              <a:solidFill>
                <a:schemeClr val="accent3">
                  <a:lumMod val="75000"/>
                </a:schemeClr>
              </a:solidFill>
            </a:endParaRPr>
          </a:p>
        </p:txBody>
      </p:sp>
      <p:pic>
        <p:nvPicPr>
          <p:cNvPr id="6" name="Image 1"/>
          <p:cNvPicPr/>
          <p:nvPr/>
        </p:nvPicPr>
        <p:blipFill>
          <a:blip r:embed="rId3"/>
          <a:stretch>
            <a:fillRect/>
          </a:stretch>
        </p:blipFill>
        <p:spPr bwMode="auto">
          <a:xfrm>
            <a:off x="539552" y="6126362"/>
            <a:ext cx="948086" cy="617302"/>
          </a:xfrm>
          <a:prstGeom prst="rect">
            <a:avLst/>
          </a:prstGeom>
        </p:spPr>
      </p:pic>
    </p:spTree>
    <p:extLst>
      <p:ext uri="{BB962C8B-B14F-4D97-AF65-F5344CB8AC3E}">
        <p14:creationId xmlns:p14="http://schemas.microsoft.com/office/powerpoint/2010/main" val="671641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us-titre 2">
            <a:extLst>
              <a:ext uri="{FF2B5EF4-FFF2-40B4-BE49-F238E27FC236}">
                <a16:creationId xmlns="" xmlns:a16="http://schemas.microsoft.com/office/drawing/2014/main" id="{D02D2823-9C6D-4609-A3A4-97126FC5892A}"/>
              </a:ext>
            </a:extLst>
          </p:cNvPr>
          <p:cNvSpPr txBox="1">
            <a:spLocks/>
          </p:cNvSpPr>
          <p:nvPr/>
        </p:nvSpPr>
        <p:spPr>
          <a:xfrm>
            <a:off x="-31478" y="3835057"/>
            <a:ext cx="2299221" cy="20703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pt-BR" sz="500" dirty="0" smtClean="0">
              <a:solidFill>
                <a:srgbClr val="1F497D"/>
              </a:solidFill>
            </a:endParaRPr>
          </a:p>
          <a:p>
            <a:pPr marL="0" indent="0" algn="ctr">
              <a:buNone/>
              <a:defRPr/>
            </a:pPr>
            <a:r>
              <a:rPr lang="en-US" sz="1600" b="1" dirty="0" smtClean="0">
                <a:solidFill>
                  <a:schemeClr val="accent5">
                    <a:lumMod val="50000"/>
                  </a:schemeClr>
                </a:solidFill>
              </a:rPr>
              <a:t>Biodiversity </a:t>
            </a:r>
            <a:r>
              <a:rPr lang="en-US" sz="1600" b="1" dirty="0">
                <a:solidFill>
                  <a:schemeClr val="accent5">
                    <a:lumMod val="50000"/>
                  </a:schemeClr>
                </a:solidFill>
              </a:rPr>
              <a:t>Information of Suriname </a:t>
            </a:r>
          </a:p>
          <a:p>
            <a:pPr marL="0" indent="0" algn="ctr">
              <a:buNone/>
              <a:defRPr/>
            </a:pPr>
            <a:endParaRPr lang="pt-BR" sz="500" b="1" dirty="0" smtClean="0">
              <a:solidFill>
                <a:srgbClr val="1F497D"/>
              </a:solidFill>
            </a:endParaRPr>
          </a:p>
          <a:p>
            <a:pPr marL="0" indent="0" algn="ctr">
              <a:buFont typeface="Arial"/>
              <a:buNone/>
              <a:defRPr/>
            </a:pPr>
            <a:r>
              <a:rPr lang="pt-BR" sz="1600" b="1" i="1" dirty="0" smtClean="0">
                <a:solidFill>
                  <a:schemeClr val="accent3">
                    <a:lumMod val="75000"/>
                  </a:schemeClr>
                </a:solidFill>
              </a:rPr>
              <a:t>U. Satnarain</a:t>
            </a:r>
            <a:br>
              <a:rPr lang="pt-BR" sz="1600" b="1" i="1" dirty="0" smtClean="0">
                <a:solidFill>
                  <a:schemeClr val="accent3">
                    <a:lumMod val="75000"/>
                  </a:schemeClr>
                </a:solidFill>
              </a:rPr>
            </a:br>
            <a:r>
              <a:rPr lang="pt-BR" sz="1600" b="1" i="1" dirty="0" smtClean="0">
                <a:solidFill>
                  <a:schemeClr val="accent3">
                    <a:lumMod val="75000"/>
                  </a:schemeClr>
                </a:solidFill>
              </a:rPr>
              <a:t>– 26 Nov. 2019 - Cayenne</a:t>
            </a:r>
            <a:endParaRPr lang="pt-BR" sz="1800" b="1" i="1" dirty="0">
              <a:solidFill>
                <a:schemeClr val="accent3">
                  <a:lumMod val="75000"/>
                </a:schemeClr>
              </a:solidFill>
            </a:endParaRPr>
          </a:p>
        </p:txBody>
      </p:sp>
      <p:pic>
        <p:nvPicPr>
          <p:cNvPr id="9"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4743" y="5244937"/>
            <a:ext cx="651873" cy="6493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060" y="5275995"/>
            <a:ext cx="596989" cy="5998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7729" y="5089863"/>
            <a:ext cx="946271" cy="94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descr="RÃ©sultat de recherche d'images pour &quot;drapeau europÃ©e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5661" y="6213469"/>
            <a:ext cx="717695" cy="433406"/>
          </a:xfrm>
          <a:prstGeom prst="rect">
            <a:avLst/>
          </a:prstGeom>
          <a:noFill/>
          <a:extLst>
            <a:ext uri="{909E8E84-426E-40DD-AFC4-6F175D3DCCD1}">
              <a14:hiddenFill xmlns:a14="http://schemas.microsoft.com/office/drawing/2010/main">
                <a:solidFill>
                  <a:srgbClr val="FFFFFF"/>
                </a:solidFill>
              </a14:hiddenFill>
            </a:ext>
          </a:extLst>
        </p:spPr>
      </p:pic>
      <p:pic>
        <p:nvPicPr>
          <p:cNvPr id="20" name="19 Imagen" descr="P:\EU\France\BVEU 1813-Guyane Bioplateaux OEG\7-activités\5. Communication\Logos\Logo - EEG_Signature_PCIA.jpg"/>
          <p:cNvPicPr/>
          <p:nvPr/>
        </p:nvPicPr>
        <p:blipFill>
          <a:blip r:embed="rId6"/>
          <a:stretch>
            <a:fillRect/>
          </a:stretch>
        </p:blipFill>
        <p:spPr bwMode="auto">
          <a:xfrm>
            <a:off x="6300192" y="6125060"/>
            <a:ext cx="720080" cy="598460"/>
          </a:xfrm>
          <a:prstGeom prst="rect">
            <a:avLst/>
          </a:prstGeom>
        </p:spPr>
      </p:pic>
      <p:pic>
        <p:nvPicPr>
          <p:cNvPr id="21" name="20 Imagen" descr="P:\EU\France\BVEU 1813-Guyane Bioplateaux OEG\7-activités\5. Communication\Logos\Logo_CTG.jpg"/>
          <p:cNvPicPr/>
          <p:nvPr/>
        </p:nvPicPr>
        <p:blipFill>
          <a:blip r:embed="rId7"/>
          <a:stretch>
            <a:fillRect/>
          </a:stretch>
        </p:blipFill>
        <p:spPr bwMode="auto">
          <a:xfrm>
            <a:off x="8244409" y="6125059"/>
            <a:ext cx="648072" cy="598461"/>
          </a:xfrm>
          <a:prstGeom prst="rect">
            <a:avLst/>
          </a:prstGeom>
        </p:spPr>
      </p:pic>
      <p:pic>
        <p:nvPicPr>
          <p:cNvPr id="22" name="21 Imagen" descr="P:\EU\France\BVEU 1813-Guyane Bioplateaux OEG\7-activités\5. Communication\Logos\Logo-CNES.jpg"/>
          <p:cNvPicPr/>
          <p:nvPr/>
        </p:nvPicPr>
        <p:blipFill>
          <a:blip r:embed="rId8"/>
          <a:stretch>
            <a:fillRect/>
          </a:stretch>
        </p:blipFill>
        <p:spPr bwMode="auto">
          <a:xfrm>
            <a:off x="4854147" y="6021288"/>
            <a:ext cx="653957" cy="634203"/>
          </a:xfrm>
          <a:prstGeom prst="rect">
            <a:avLst/>
          </a:prstGeom>
        </p:spPr>
      </p:pic>
      <p:pic>
        <p:nvPicPr>
          <p:cNvPr id="13" name="Picture 8" descr="https://gestor.amapa.gov.br/img/logos/c18b3ab5c88d045bbe5d528e21883e88.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36096" y="5338205"/>
            <a:ext cx="1064783" cy="475469"/>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
          <p:cNvPicPr/>
          <p:nvPr/>
        </p:nvPicPr>
        <p:blipFill>
          <a:blip r:embed="rId10"/>
          <a:stretch>
            <a:fillRect/>
          </a:stretch>
        </p:blipFill>
        <p:spPr bwMode="auto">
          <a:xfrm>
            <a:off x="539552" y="6126362"/>
            <a:ext cx="948086" cy="617302"/>
          </a:xfrm>
          <a:prstGeom prst="rect">
            <a:avLst/>
          </a:prstGeom>
        </p:spPr>
      </p:pic>
      <p:pic>
        <p:nvPicPr>
          <p:cNvPr id="14" name="13 Imagen"/>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24128" y="5805264"/>
            <a:ext cx="470961" cy="984508"/>
          </a:xfrm>
          <a:prstGeom prst="rect">
            <a:avLst/>
          </a:prstGeom>
          <a:noFill/>
          <a:ln>
            <a:noFill/>
          </a:ln>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120188" y="637846"/>
            <a:ext cx="5253203" cy="3939902"/>
          </a:xfrm>
          <a:prstGeom prst="rect">
            <a:avLst/>
          </a:prstGeom>
        </p:spPr>
      </p:pic>
    </p:spTree>
    <p:extLst>
      <p:ext uri="{BB962C8B-B14F-4D97-AF65-F5344CB8AC3E}">
        <p14:creationId xmlns:p14="http://schemas.microsoft.com/office/powerpoint/2010/main" val="4131911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gestor.amapa.gov.br/img/logos/c18b3ab5c88d045bbe5d528e21883e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97599"/>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Content Placeholder 18"/>
          <p:cNvPicPr>
            <a:picLocks noGrp="1" noChangeAspect="1"/>
          </p:cNvPicPr>
          <p:nvPr>
            <p:ph sz="quarter" idx="4"/>
          </p:nvPr>
        </p:nvPicPr>
        <p:blipFill>
          <a:blip r:embed="rId6"/>
          <a:stretch>
            <a:fillRect/>
          </a:stretch>
        </p:blipFill>
        <p:spPr>
          <a:xfrm>
            <a:off x="1767412" y="22915"/>
            <a:ext cx="4863194" cy="6790939"/>
          </a:xfrm>
          <a:prstGeom prst="rect">
            <a:avLst/>
          </a:prstGeom>
        </p:spPr>
      </p:pic>
      <p:sp>
        <p:nvSpPr>
          <p:cNvPr id="21" name="Oval 20"/>
          <p:cNvSpPr/>
          <p:nvPr/>
        </p:nvSpPr>
        <p:spPr>
          <a:xfrm>
            <a:off x="6066747" y="1336914"/>
            <a:ext cx="230535" cy="310910"/>
          </a:xfrm>
          <a:prstGeom prst="ellipse">
            <a:avLst/>
          </a:prstGeom>
          <a:solidFill>
            <a:schemeClr val="accent2">
              <a:alpha val="37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640781" y="1487987"/>
            <a:ext cx="230535" cy="310910"/>
          </a:xfrm>
          <a:prstGeom prst="ellipse">
            <a:avLst/>
          </a:prstGeom>
          <a:solidFill>
            <a:schemeClr val="accent2">
              <a:alpha val="37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61565" y="1048882"/>
            <a:ext cx="230535" cy="310910"/>
          </a:xfrm>
          <a:prstGeom prst="ellipse">
            <a:avLst/>
          </a:prstGeom>
          <a:solidFill>
            <a:schemeClr val="accent2">
              <a:alpha val="37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875885" y="1218696"/>
            <a:ext cx="230535" cy="310910"/>
          </a:xfrm>
          <a:prstGeom prst="ellipse">
            <a:avLst/>
          </a:prstGeom>
          <a:solidFill>
            <a:schemeClr val="accent2">
              <a:alpha val="37000"/>
            </a:schemeClr>
          </a:solidFill>
          <a:ln w="254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263279" y="531478"/>
            <a:ext cx="2763241" cy="523220"/>
          </a:xfrm>
          <a:prstGeom prst="rect">
            <a:avLst/>
          </a:prstGeom>
          <a:noFill/>
        </p:spPr>
        <p:txBody>
          <a:bodyPr wrap="square" lIns="91440" tIns="45720" rIns="91440" bIns="45720">
            <a:spAutoFit/>
          </a:bodyPr>
          <a:lstStyle/>
          <a:p>
            <a:pPr algn="ctr"/>
            <a:r>
              <a:rPr lang="en-US" sz="1400" b="0" cap="none" spc="0" dirty="0" smtClean="0">
                <a:ln w="0"/>
                <a:solidFill>
                  <a:schemeClr val="tx1"/>
                </a:solidFill>
                <a:effectLst>
                  <a:outerShdw blurRad="38100" dist="19050" dir="2700000" algn="tl" rotWithShape="0">
                    <a:schemeClr val="dk1">
                      <a:alpha val="40000"/>
                    </a:schemeClr>
                  </a:outerShdw>
                </a:effectLst>
              </a:rPr>
              <a:t>North </a:t>
            </a:r>
            <a:r>
              <a:rPr lang="en-US" sz="1400" b="0" cap="none" spc="0" dirty="0" err="1" smtClean="0">
                <a:ln w="0"/>
                <a:solidFill>
                  <a:schemeClr val="tx1"/>
                </a:solidFill>
                <a:effectLst>
                  <a:outerShdw blurRad="38100" dist="19050" dir="2700000" algn="tl" rotWithShape="0">
                    <a:schemeClr val="dk1">
                      <a:alpha val="40000"/>
                    </a:schemeClr>
                  </a:outerShdw>
                </a:effectLst>
              </a:rPr>
              <a:t>Commewijne-Marowijne</a:t>
            </a:r>
            <a:r>
              <a:rPr lang="en-US" sz="1400" b="0" cap="none" spc="0" dirty="0" smtClean="0">
                <a:ln w="0"/>
                <a:solidFill>
                  <a:schemeClr val="tx1"/>
                </a:solidFill>
                <a:effectLst>
                  <a:outerShdw blurRad="38100" dist="19050" dir="2700000" algn="tl" rotWithShape="0">
                    <a:schemeClr val="dk1">
                      <a:alpha val="40000"/>
                    </a:schemeClr>
                  </a:outerShdw>
                </a:effectLst>
              </a:rPr>
              <a:t> MUMA</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6659637" y="1643442"/>
            <a:ext cx="985263" cy="307777"/>
          </a:xfrm>
          <a:prstGeom prst="rect">
            <a:avLst/>
          </a:prstGeom>
          <a:noFill/>
        </p:spPr>
        <p:txBody>
          <a:bodyPr wrap="square" lIns="91440" tIns="45720" rIns="91440" bIns="45720">
            <a:spAutoFit/>
          </a:bodyPr>
          <a:lstStyle/>
          <a:p>
            <a:pPr algn="ctr"/>
            <a:r>
              <a:rPr lang="en-US" sz="1400" b="0" cap="none" spc="0" dirty="0" err="1" smtClean="0">
                <a:ln w="0"/>
                <a:solidFill>
                  <a:schemeClr val="tx1"/>
                </a:solidFill>
                <a:effectLst>
                  <a:outerShdw blurRad="38100" dist="19050" dir="2700000" algn="tl" rotWithShape="0">
                    <a:schemeClr val="dk1">
                      <a:alpha val="40000"/>
                    </a:schemeClr>
                  </a:outerShdw>
                </a:effectLst>
              </a:rPr>
              <a:t>Galibi</a:t>
            </a:r>
            <a:r>
              <a:rPr lang="en-US" sz="1400" b="0" cap="none" spc="0" dirty="0" smtClean="0">
                <a:ln w="0"/>
                <a:solidFill>
                  <a:schemeClr val="tx1"/>
                </a:solidFill>
                <a:effectLst>
                  <a:outerShdw blurRad="38100" dist="19050" dir="2700000" algn="tl" rotWithShape="0">
                    <a:schemeClr val="dk1">
                      <a:alpha val="40000"/>
                    </a:schemeClr>
                  </a:outerShdw>
                </a:effectLst>
              </a:rPr>
              <a:t> NR</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6619020" y="2266573"/>
            <a:ext cx="1225761" cy="307777"/>
          </a:xfrm>
          <a:prstGeom prst="rect">
            <a:avLst/>
          </a:prstGeom>
          <a:noFill/>
        </p:spPr>
        <p:txBody>
          <a:bodyPr wrap="square" lIns="91440" tIns="45720" rIns="91440" bIns="45720">
            <a:spAutoFit/>
          </a:bodyPr>
          <a:lstStyle/>
          <a:p>
            <a:pPr algn="ctr"/>
            <a:r>
              <a:rPr lang="en-US" sz="1400" b="0" cap="none" spc="0" dirty="0" smtClean="0">
                <a:ln w="0"/>
                <a:solidFill>
                  <a:schemeClr val="tx1"/>
                </a:solidFill>
                <a:effectLst>
                  <a:outerShdw blurRad="38100" dist="19050" dir="2700000" algn="tl" rotWithShape="0">
                    <a:schemeClr val="dk1">
                      <a:alpha val="40000"/>
                    </a:schemeClr>
                  </a:outerShdw>
                </a:effectLst>
              </a:rPr>
              <a:t>Wane Creek</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p:cNvSpPr/>
          <p:nvPr/>
        </p:nvSpPr>
        <p:spPr>
          <a:xfrm>
            <a:off x="6619020" y="1203171"/>
            <a:ext cx="1259560" cy="307777"/>
          </a:xfrm>
          <a:prstGeom prst="rect">
            <a:avLst/>
          </a:prstGeom>
          <a:noFill/>
        </p:spPr>
        <p:txBody>
          <a:bodyPr wrap="square" lIns="91440" tIns="45720" rIns="91440" bIns="45720">
            <a:spAutoFit/>
          </a:bodyPr>
          <a:lstStyle/>
          <a:p>
            <a:pPr algn="ctr"/>
            <a:r>
              <a:rPr lang="en-US" sz="1400" b="0" cap="none" spc="0" dirty="0" err="1" smtClean="0">
                <a:ln w="0"/>
                <a:solidFill>
                  <a:schemeClr val="tx1"/>
                </a:solidFill>
                <a:effectLst>
                  <a:outerShdw blurRad="38100" dist="19050" dir="2700000" algn="tl" rotWithShape="0">
                    <a:schemeClr val="dk1">
                      <a:alpha val="40000"/>
                    </a:schemeClr>
                  </a:outerShdw>
                </a:effectLst>
              </a:rPr>
              <a:t>Wia</a:t>
            </a:r>
            <a:r>
              <a:rPr lang="en-US" sz="1400" b="0" cap="none" spc="0" dirty="0" smtClean="0">
                <a:ln w="0"/>
                <a:solidFill>
                  <a:schemeClr val="tx1"/>
                </a:solidFill>
                <a:effectLst>
                  <a:outerShdw blurRad="38100" dist="19050" dir="2700000" algn="tl" rotWithShape="0">
                    <a:schemeClr val="dk1">
                      <a:alpha val="40000"/>
                    </a:schemeClr>
                  </a:outerShdw>
                </a:effectLst>
              </a:rPr>
              <a:t> </a:t>
            </a:r>
            <a:r>
              <a:rPr lang="en-US" sz="1400" b="0" cap="none" spc="0" dirty="0" err="1" smtClean="0">
                <a:ln w="0"/>
                <a:solidFill>
                  <a:schemeClr val="tx1"/>
                </a:solidFill>
                <a:effectLst>
                  <a:outerShdw blurRad="38100" dist="19050" dir="2700000" algn="tl" rotWithShape="0">
                    <a:schemeClr val="dk1">
                      <a:alpha val="40000"/>
                    </a:schemeClr>
                  </a:outerShdw>
                </a:effectLst>
              </a:rPr>
              <a:t>Wia</a:t>
            </a:r>
            <a:r>
              <a:rPr lang="en-US" sz="1400" b="0" cap="none" spc="0" dirty="0" smtClean="0">
                <a:ln w="0"/>
                <a:solidFill>
                  <a:schemeClr val="tx1"/>
                </a:solidFill>
                <a:effectLst>
                  <a:outerShdw blurRad="38100" dist="19050" dir="2700000" algn="tl" rotWithShape="0">
                    <a:schemeClr val="dk1">
                      <a:alpha val="40000"/>
                    </a:schemeClr>
                  </a:outerShdw>
                </a:effectLst>
              </a:rPr>
              <a:t> NR</a:t>
            </a:r>
            <a:endParaRPr lang="en-US" sz="1400" b="0" cap="none" spc="0" dirty="0">
              <a:ln w="0"/>
              <a:solidFill>
                <a:schemeClr val="tx1"/>
              </a:solidFill>
              <a:effectLst>
                <a:outerShdw blurRad="38100" dist="19050" dir="2700000" algn="tl" rotWithShape="0">
                  <a:schemeClr val="dk1">
                    <a:alpha val="40000"/>
                  </a:schemeClr>
                </a:outerShdw>
              </a:effectLst>
            </a:endParaRPr>
          </a:p>
        </p:txBody>
      </p:sp>
      <p:cxnSp>
        <p:nvCxnSpPr>
          <p:cNvPr id="11" name="Straight Arrow Connector 10"/>
          <p:cNvCxnSpPr>
            <a:stCxn id="22" idx="5"/>
          </p:cNvCxnSpPr>
          <p:nvPr/>
        </p:nvCxnSpPr>
        <p:spPr>
          <a:xfrm>
            <a:off x="5837555" y="1753365"/>
            <a:ext cx="925764" cy="65008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23" idx="7"/>
          </p:cNvCxnSpPr>
          <p:nvPr/>
        </p:nvCxnSpPr>
        <p:spPr>
          <a:xfrm flipV="1">
            <a:off x="5658339" y="754591"/>
            <a:ext cx="960681" cy="339823"/>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5" idx="7"/>
          </p:cNvCxnSpPr>
          <p:nvPr/>
        </p:nvCxnSpPr>
        <p:spPr>
          <a:xfrm>
            <a:off x="6072659" y="1264228"/>
            <a:ext cx="748226" cy="74252"/>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1" idx="6"/>
          </p:cNvCxnSpPr>
          <p:nvPr/>
        </p:nvCxnSpPr>
        <p:spPr>
          <a:xfrm>
            <a:off x="6297282" y="1492369"/>
            <a:ext cx="466037" cy="30306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0289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gestor.amapa.gov.br/img/logos/c18b3ab5c88d045bbe5d528e21883e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97599"/>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910570" y="116632"/>
            <a:ext cx="7275797" cy="55399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000" b="1" dirty="0" smtClean="0">
                <a:ln/>
                <a:solidFill>
                  <a:schemeClr val="accent3"/>
                </a:solidFill>
                <a:effectLst>
                  <a:outerShdw blurRad="50800" dist="38100" dir="18900000" algn="bl" rotWithShape="0">
                    <a:prstClr val="black">
                      <a:alpha val="40000"/>
                    </a:prstClr>
                  </a:outerShdw>
                </a:effectLst>
              </a:rPr>
              <a:t>Biodiversity in </a:t>
            </a:r>
            <a:r>
              <a:rPr lang="en-US" sz="3000" b="1" dirty="0" err="1" smtClean="0">
                <a:ln/>
                <a:solidFill>
                  <a:schemeClr val="accent3"/>
                </a:solidFill>
                <a:effectLst>
                  <a:outerShdw blurRad="50800" dist="38100" dir="18900000" algn="bl" rotWithShape="0">
                    <a:prstClr val="black">
                      <a:alpha val="40000"/>
                    </a:prstClr>
                  </a:outerShdw>
                </a:effectLst>
              </a:rPr>
              <a:t>Marowijne</a:t>
            </a:r>
            <a:r>
              <a:rPr lang="en-US" sz="3000" b="1" dirty="0" smtClean="0">
                <a:ln/>
                <a:solidFill>
                  <a:schemeClr val="accent3"/>
                </a:solidFill>
                <a:effectLst>
                  <a:outerShdw blurRad="50800" dist="38100" dir="18900000" algn="bl" rotWithShape="0">
                    <a:prstClr val="black">
                      <a:alpha val="40000"/>
                    </a:prstClr>
                  </a:outerShdw>
                </a:effectLst>
              </a:rPr>
              <a:t> River Basin Area</a:t>
            </a:r>
            <a:endParaRPr lang="en-US" sz="3000" b="1" dirty="0">
              <a:ln/>
              <a:solidFill>
                <a:schemeClr val="accent3"/>
              </a:solidFill>
              <a:effectLst>
                <a:outerShdw blurRad="50800" dist="38100" dir="18900000" algn="bl" rotWithShape="0">
                  <a:prstClr val="black">
                    <a:alpha val="40000"/>
                  </a:prstClr>
                </a:outerShdw>
              </a:effectLst>
            </a:endParaRPr>
          </a:p>
        </p:txBody>
      </p:sp>
      <p:sp>
        <p:nvSpPr>
          <p:cNvPr id="9" name="TextBox 8"/>
          <p:cNvSpPr txBox="1"/>
          <p:nvPr/>
        </p:nvSpPr>
        <p:spPr>
          <a:xfrm>
            <a:off x="204861" y="719268"/>
            <a:ext cx="3791075" cy="1413588"/>
          </a:xfrm>
          <a:prstGeom prst="rect">
            <a:avLst/>
          </a:prstGeom>
          <a:noFill/>
        </p:spPr>
        <p:txBody>
          <a:bodyPr wrap="square" rtlCol="0">
            <a:spAutoFit/>
          </a:bodyPr>
          <a:lstStyle/>
          <a:p>
            <a:r>
              <a:rPr lang="en-US" sz="2400" b="1" dirty="0"/>
              <a:t>Current Status Biodiversity Data and information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1" name="Content Placeholder 10"/>
          <p:cNvSpPr>
            <a:spLocks noGrp="1"/>
          </p:cNvSpPr>
          <p:nvPr>
            <p:ph sz="half" idx="1"/>
          </p:nvPr>
        </p:nvSpPr>
        <p:spPr>
          <a:xfrm>
            <a:off x="44625" y="1448195"/>
            <a:ext cx="4295131" cy="4853708"/>
          </a:xfrm>
        </p:spPr>
        <p:txBody>
          <a:bodyPr>
            <a:normAutofit lnSpcReduction="10000"/>
          </a:bodyPr>
          <a:lstStyle/>
          <a:p>
            <a:r>
              <a:rPr lang="en-US" dirty="0" smtClean="0">
                <a:solidFill>
                  <a:schemeClr val="tx1"/>
                </a:solidFill>
              </a:rPr>
              <a:t>Important Ecosystem </a:t>
            </a:r>
            <a:r>
              <a:rPr lang="en-US" dirty="0">
                <a:solidFill>
                  <a:schemeClr val="tx1"/>
                </a:solidFill>
              </a:rPr>
              <a:t>S</a:t>
            </a:r>
            <a:r>
              <a:rPr lang="en-US" dirty="0" smtClean="0">
                <a:solidFill>
                  <a:schemeClr val="tx1"/>
                </a:solidFill>
              </a:rPr>
              <a:t>ervices</a:t>
            </a:r>
            <a:endParaRPr lang="en-US" dirty="0">
              <a:solidFill>
                <a:schemeClr val="tx1"/>
              </a:solidFill>
            </a:endParaRPr>
          </a:p>
          <a:p>
            <a:r>
              <a:rPr lang="en-US" dirty="0">
                <a:solidFill>
                  <a:schemeClr val="tx1"/>
                </a:solidFill>
              </a:rPr>
              <a:t>Insufficient biodiversity data </a:t>
            </a:r>
            <a:r>
              <a:rPr lang="en-US" dirty="0">
                <a:solidFill>
                  <a:schemeClr val="tx1"/>
                </a:solidFill>
                <a:sym typeface="Wingdings" panose="05000000000000000000" pitchFamily="2" charset="2"/>
              </a:rPr>
              <a:t></a:t>
            </a:r>
            <a:r>
              <a:rPr lang="en-US" dirty="0">
                <a:solidFill>
                  <a:schemeClr val="tx1"/>
                </a:solidFill>
              </a:rPr>
              <a:t>$$$</a:t>
            </a:r>
          </a:p>
          <a:p>
            <a:r>
              <a:rPr lang="en-US" dirty="0" smtClean="0">
                <a:solidFill>
                  <a:schemeClr val="tx1"/>
                </a:solidFill>
              </a:rPr>
              <a:t>Mangrove </a:t>
            </a:r>
            <a:r>
              <a:rPr lang="en-US" dirty="0">
                <a:solidFill>
                  <a:schemeClr val="tx1"/>
                </a:solidFill>
              </a:rPr>
              <a:t>forest cover research by SBB</a:t>
            </a:r>
          </a:p>
          <a:p>
            <a:r>
              <a:rPr lang="en-US" dirty="0">
                <a:solidFill>
                  <a:schemeClr val="tx1"/>
                </a:solidFill>
              </a:rPr>
              <a:t>Endemic species</a:t>
            </a:r>
          </a:p>
          <a:p>
            <a:r>
              <a:rPr lang="en-US" dirty="0" smtClean="0">
                <a:solidFill>
                  <a:schemeClr val="tx1"/>
                </a:solidFill>
              </a:rPr>
              <a:t>Various anthropological </a:t>
            </a:r>
            <a:r>
              <a:rPr lang="en-US" dirty="0">
                <a:solidFill>
                  <a:schemeClr val="tx1"/>
                </a:solidFill>
              </a:rPr>
              <a:t>activities e.g. mining, </a:t>
            </a:r>
            <a:r>
              <a:rPr lang="en-US" dirty="0" smtClean="0">
                <a:solidFill>
                  <a:schemeClr val="tx1"/>
                </a:solidFill>
              </a:rPr>
              <a:t>logging, </a:t>
            </a:r>
            <a:r>
              <a:rPr lang="en-US" dirty="0">
                <a:solidFill>
                  <a:schemeClr val="tx1"/>
                </a:solidFill>
              </a:rPr>
              <a:t>climate </a:t>
            </a:r>
            <a:r>
              <a:rPr lang="en-US" dirty="0" smtClean="0">
                <a:solidFill>
                  <a:schemeClr val="tx1"/>
                </a:solidFill>
              </a:rPr>
              <a:t>change, etc.</a:t>
            </a:r>
            <a:endParaRPr lang="en-US" dirty="0">
              <a:solidFill>
                <a:schemeClr val="tx1"/>
              </a:solidFill>
            </a:endParaRPr>
          </a:p>
          <a:p>
            <a:endParaRPr lang="en-US" dirty="0"/>
          </a:p>
        </p:txBody>
      </p:sp>
      <p:pic>
        <p:nvPicPr>
          <p:cNvPr id="13" name="Content Placeholder 12"/>
          <p:cNvPicPr>
            <a:picLocks noGrp="1" noChangeAspect="1"/>
          </p:cNvPicPr>
          <p:nvPr>
            <p:ph sz="half" idx="2"/>
          </p:nvPr>
        </p:nvPicPr>
        <p:blipFill>
          <a:blip r:embed="rId6"/>
          <a:stretch>
            <a:fillRect/>
          </a:stretch>
        </p:blipFill>
        <p:spPr>
          <a:xfrm>
            <a:off x="3995936" y="836712"/>
            <a:ext cx="5150179" cy="3816424"/>
          </a:xfrm>
          <a:prstGeom prst="rect">
            <a:avLst/>
          </a:prstGeom>
        </p:spPr>
      </p:pic>
    </p:spTree>
    <p:extLst>
      <p:ext uri="{BB962C8B-B14F-4D97-AF65-F5344CB8AC3E}">
        <p14:creationId xmlns:p14="http://schemas.microsoft.com/office/powerpoint/2010/main" val="230365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gestor.amapa.gov.br/img/logos/c18b3ab5c88d045bbe5d528e21883e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97599"/>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0"/>
            <a:ext cx="4345787" cy="553998"/>
          </a:xfrm>
          <a:prstGeom prst="rect">
            <a:avLst/>
          </a:prstGeom>
          <a:noFill/>
        </p:spPr>
        <p:txBody>
          <a:bodyPr wrap="square" rtlCol="0">
            <a:spAutoFit/>
          </a:bodyPr>
          <a:lstStyle/>
          <a:p>
            <a:r>
              <a:rPr lang="en-US" sz="3000" dirty="0" smtClean="0"/>
              <a:t>Threats </a:t>
            </a:r>
            <a:endParaRPr lang="en-US" sz="3000" dirty="0"/>
          </a:p>
        </p:txBody>
      </p:sp>
      <p:sp>
        <p:nvSpPr>
          <p:cNvPr id="3" name="TextBox 2"/>
          <p:cNvSpPr txBox="1"/>
          <p:nvPr/>
        </p:nvSpPr>
        <p:spPr>
          <a:xfrm>
            <a:off x="-42621" y="546882"/>
            <a:ext cx="4896544"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Uncontrolled mining, logging</a:t>
            </a:r>
          </a:p>
          <a:p>
            <a:pPr marL="457200" indent="-457200">
              <a:buFont typeface="Arial" panose="020B0604020202020204" pitchFamily="34" charset="0"/>
              <a:buChar char="•"/>
            </a:pPr>
            <a:r>
              <a:rPr lang="en-US" sz="2800" dirty="0" smtClean="0"/>
              <a:t>Poaching</a:t>
            </a:r>
          </a:p>
          <a:p>
            <a:pPr marL="457200" indent="-457200">
              <a:buFont typeface="Arial" panose="020B0604020202020204" pitchFamily="34" charset="0"/>
              <a:buChar char="•"/>
            </a:pPr>
            <a:r>
              <a:rPr lang="en-US" sz="2800" dirty="0" smtClean="0"/>
              <a:t>Impact of climate change</a:t>
            </a:r>
          </a:p>
          <a:p>
            <a:pPr marL="457200" indent="-457200">
              <a:buFont typeface="Arial" panose="020B0604020202020204" pitchFamily="34" charset="0"/>
              <a:buChar char="•"/>
            </a:pPr>
            <a:r>
              <a:rPr lang="en-US" sz="2800" dirty="0" smtClean="0"/>
              <a:t>Lack/insufficient waste management</a:t>
            </a:r>
          </a:p>
          <a:p>
            <a:pPr marL="457200" indent="-457200">
              <a:buFont typeface="Arial" panose="020B0604020202020204" pitchFamily="34" charset="0"/>
              <a:buChar char="•"/>
            </a:pPr>
            <a:endParaRPr lang="en-US" sz="2800" dirty="0" smtClean="0"/>
          </a:p>
        </p:txBody>
      </p:sp>
      <p:pic>
        <p:nvPicPr>
          <p:cNvPr id="11" name="Picture 10"/>
          <p:cNvPicPr>
            <a:picLocks noChangeAspect="1"/>
          </p:cNvPicPr>
          <p:nvPr/>
        </p:nvPicPr>
        <p:blipFill>
          <a:blip r:embed="rId6"/>
          <a:stretch>
            <a:fillRect/>
          </a:stretch>
        </p:blipFill>
        <p:spPr>
          <a:xfrm>
            <a:off x="-40135" y="0"/>
            <a:ext cx="9184135" cy="5170526"/>
          </a:xfrm>
          <a:prstGeom prst="rect">
            <a:avLst/>
          </a:prstGeom>
        </p:spPr>
      </p:pic>
      <p:pic>
        <p:nvPicPr>
          <p:cNvPr id="8" name="Picture 7"/>
          <p:cNvPicPr>
            <a:picLocks noChangeAspect="1"/>
          </p:cNvPicPr>
          <p:nvPr/>
        </p:nvPicPr>
        <p:blipFill>
          <a:blip r:embed="rId7"/>
          <a:stretch>
            <a:fillRect/>
          </a:stretch>
        </p:blipFill>
        <p:spPr>
          <a:xfrm>
            <a:off x="-102559" y="1027423"/>
            <a:ext cx="4010650" cy="4629574"/>
          </a:xfrm>
          <a:prstGeom prst="rect">
            <a:avLst/>
          </a:prstGeom>
        </p:spPr>
      </p:pic>
      <p:grpSp>
        <p:nvGrpSpPr>
          <p:cNvPr id="13" name="Group 12"/>
          <p:cNvGrpSpPr/>
          <p:nvPr/>
        </p:nvGrpSpPr>
        <p:grpSpPr>
          <a:xfrm>
            <a:off x="1915502" y="1358204"/>
            <a:ext cx="6467635" cy="4839576"/>
            <a:chOff x="1955637" y="1358204"/>
            <a:chExt cx="6467635" cy="4839576"/>
          </a:xfrm>
        </p:grpSpPr>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637" y="1358204"/>
              <a:ext cx="3191195" cy="4839395"/>
            </a:xfrm>
            <a:prstGeom prst="rect">
              <a:avLst/>
            </a:prstGeom>
          </p:spPr>
        </p:pic>
        <p:pic>
          <p:nvPicPr>
            <p:cNvPr id="12" name="Picture 11"/>
            <p:cNvPicPr>
              <a:picLocks noChangeAspect="1"/>
            </p:cNvPicPr>
            <p:nvPr/>
          </p:nvPicPr>
          <p:blipFill>
            <a:blip r:embed="rId9"/>
            <a:stretch>
              <a:fillRect/>
            </a:stretch>
          </p:blipFill>
          <p:spPr>
            <a:xfrm>
              <a:off x="5146832" y="1358385"/>
              <a:ext cx="3276440" cy="4839395"/>
            </a:xfrm>
            <a:prstGeom prst="rect">
              <a:avLst/>
            </a:prstGeom>
          </p:spPr>
        </p:pic>
      </p:grpSp>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16752" y="1912202"/>
            <a:ext cx="5627481" cy="3686970"/>
          </a:xfrm>
          <a:prstGeom prst="rect">
            <a:avLst/>
          </a:prstGeom>
        </p:spPr>
      </p:pic>
    </p:spTree>
    <p:extLst>
      <p:ext uri="{BB962C8B-B14F-4D97-AF65-F5344CB8AC3E}">
        <p14:creationId xmlns:p14="http://schemas.microsoft.com/office/powerpoint/2010/main" val="161692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ffice de l'eau de Guya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ésultat de recherche d'images pour &quot;anton de kom university&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gestor.amapa.gov.br/img/logos/c18b3ab5c88d045bbe5d528e21883e8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6197599"/>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245" y="-19846"/>
            <a:ext cx="3816424" cy="553998"/>
          </a:xfrm>
          <a:prstGeom prst="rect">
            <a:avLst/>
          </a:prstGeom>
          <a:noFill/>
        </p:spPr>
        <p:txBody>
          <a:bodyPr wrap="square" rtlCol="0">
            <a:spAutoFit/>
          </a:bodyPr>
          <a:lstStyle/>
          <a:p>
            <a:r>
              <a:rPr lang="en-US" sz="3000" dirty="0" smtClean="0">
                <a:solidFill>
                  <a:schemeClr val="accent1"/>
                </a:solidFill>
              </a:rPr>
              <a:t>Needs</a:t>
            </a:r>
            <a:endParaRPr lang="en-US" sz="3000" dirty="0">
              <a:solidFill>
                <a:schemeClr val="accent1"/>
              </a:solidFill>
            </a:endParaRPr>
          </a:p>
        </p:txBody>
      </p:sp>
      <p:sp>
        <p:nvSpPr>
          <p:cNvPr id="3" name="TextBox 2"/>
          <p:cNvSpPr txBox="1"/>
          <p:nvPr/>
        </p:nvSpPr>
        <p:spPr>
          <a:xfrm>
            <a:off x="1227098" y="2204864"/>
            <a:ext cx="6153214" cy="646331"/>
          </a:xfrm>
          <a:prstGeom prst="rect">
            <a:avLst/>
          </a:prstGeom>
          <a:noFill/>
        </p:spPr>
        <p:txBody>
          <a:bodyPr wrap="square" rtlCol="0">
            <a:spAutoFit/>
          </a:bodyPr>
          <a:lstStyle/>
          <a:p>
            <a:endParaRPr lang="en-US" dirty="0" smtClean="0"/>
          </a:p>
          <a:p>
            <a:endParaRPr lang="en-US" dirty="0"/>
          </a:p>
        </p:txBody>
      </p:sp>
      <p:sp>
        <p:nvSpPr>
          <p:cNvPr id="10" name="Text Placeholder 9"/>
          <p:cNvSpPr>
            <a:spLocks noGrp="1"/>
          </p:cNvSpPr>
          <p:nvPr>
            <p:ph type="body" sz="half" idx="2"/>
          </p:nvPr>
        </p:nvSpPr>
        <p:spPr>
          <a:xfrm>
            <a:off x="-21418" y="404663"/>
            <a:ext cx="3369282" cy="5721499"/>
          </a:xfrm>
        </p:spPr>
        <p:txBody>
          <a:bodyPr>
            <a:normAutofit fontScale="70000" lnSpcReduction="20000"/>
          </a:bodyPr>
          <a:lstStyle/>
          <a:p>
            <a:pPr marL="457200" indent="-457200">
              <a:buFont typeface="Arial" panose="020B0604020202020204" pitchFamily="34" charset="0"/>
              <a:buChar char="•"/>
            </a:pPr>
            <a:r>
              <a:rPr lang="en-US" sz="3300" dirty="0" smtClean="0"/>
              <a:t>Awareness</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Capacity </a:t>
            </a:r>
            <a:r>
              <a:rPr lang="en-US" sz="3300" dirty="0" smtClean="0"/>
              <a:t>building</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Investment Human </a:t>
            </a:r>
            <a:r>
              <a:rPr lang="en-US" sz="3300" dirty="0" smtClean="0"/>
              <a:t>resources</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Law </a:t>
            </a:r>
            <a:r>
              <a:rPr lang="en-US" sz="3300" dirty="0" smtClean="0"/>
              <a:t>Enforcement</a:t>
            </a:r>
          </a:p>
          <a:p>
            <a:pPr marL="457200" indent="-457200">
              <a:buFont typeface="Arial" panose="020B0604020202020204" pitchFamily="34" charset="0"/>
              <a:buChar char="•"/>
            </a:pPr>
            <a:endParaRPr lang="en-US" sz="3300" dirty="0"/>
          </a:p>
          <a:p>
            <a:pPr marL="457200" indent="-457200">
              <a:buFont typeface="Arial" panose="020B0604020202020204" pitchFamily="34" charset="0"/>
              <a:buChar char="•"/>
            </a:pPr>
            <a:r>
              <a:rPr lang="en-US" sz="3300" dirty="0"/>
              <a:t>Community </a:t>
            </a:r>
            <a:r>
              <a:rPr lang="en-US" sz="3300" dirty="0" smtClean="0"/>
              <a:t>Engagement </a:t>
            </a:r>
          </a:p>
          <a:p>
            <a:endParaRPr lang="en-US" sz="3300" dirty="0"/>
          </a:p>
          <a:p>
            <a:pPr marL="457200" indent="-457200">
              <a:buFont typeface="Arial" panose="020B0604020202020204" pitchFamily="34" charset="0"/>
              <a:buChar char="•"/>
            </a:pPr>
            <a:r>
              <a:rPr lang="en-US" sz="3300" dirty="0" smtClean="0"/>
              <a:t>Political will </a:t>
            </a:r>
          </a:p>
          <a:p>
            <a:pPr marL="457200" indent="-457200">
              <a:buFont typeface="Arial" panose="020B0604020202020204" pitchFamily="34" charset="0"/>
              <a:buChar char="•"/>
            </a:pPr>
            <a:endParaRPr lang="en-US" sz="3300" dirty="0" smtClean="0"/>
          </a:p>
          <a:p>
            <a:pPr marL="457200" indent="-457200">
              <a:buFont typeface="Arial" panose="020B0604020202020204" pitchFamily="34" charset="0"/>
              <a:buChar char="•"/>
            </a:pPr>
            <a:r>
              <a:rPr lang="en-US" sz="3300" dirty="0" smtClean="0"/>
              <a:t>Regional/International Cooperation </a:t>
            </a:r>
          </a:p>
          <a:p>
            <a:pPr marL="457200" indent="-457200">
              <a:buFont typeface="Arial" panose="020B0604020202020204" pitchFamily="34" charset="0"/>
              <a:buChar char="•"/>
            </a:pPr>
            <a:endParaRPr lang="en-US" dirty="0" smtClean="0"/>
          </a:p>
          <a:p>
            <a:endParaRPr lang="en-US" dirty="0"/>
          </a:p>
        </p:txBody>
      </p:sp>
      <p:sp>
        <p:nvSpPr>
          <p:cNvPr id="21" name="Up Arrow 20"/>
          <p:cNvSpPr/>
          <p:nvPr/>
        </p:nvSpPr>
        <p:spPr>
          <a:xfrm>
            <a:off x="2195736" y="3501008"/>
            <a:ext cx="144016" cy="54373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ontent Placeholder 21"/>
          <p:cNvSpPr>
            <a:spLocks noGrp="1"/>
          </p:cNvSpPr>
          <p:nvPr>
            <p:ph idx="1"/>
          </p:nvPr>
        </p:nvSpPr>
        <p:spPr/>
        <p:txBody>
          <a:bodyPr>
            <a:normAutofit lnSpcReduction="10000"/>
          </a:bodyPr>
          <a:lstStyle/>
          <a:p>
            <a:pPr marL="0" indent="0">
              <a:buNone/>
            </a:pPr>
            <a:r>
              <a:rPr lang="en-US" dirty="0" smtClean="0"/>
              <a:t>List of laws and conventions</a:t>
            </a:r>
          </a:p>
          <a:p>
            <a:r>
              <a:rPr lang="en-US" sz="2200" dirty="0" smtClean="0"/>
              <a:t>Nature Protection Law 1954</a:t>
            </a:r>
          </a:p>
          <a:p>
            <a:r>
              <a:rPr lang="en-US" sz="2200" dirty="0"/>
              <a:t>Hindrance Act G.B. 1930 no 64 amended by S.B.2001 no. 63 </a:t>
            </a:r>
            <a:endParaRPr lang="en-US" sz="2200" dirty="0" smtClean="0"/>
          </a:p>
          <a:p>
            <a:r>
              <a:rPr lang="en-US" sz="2200" dirty="0"/>
              <a:t>Police Criminal Law G.B. 1915 no 77 amended by S.B.1990 no. 24 </a:t>
            </a:r>
            <a:endParaRPr lang="en-US" sz="2200" dirty="0" smtClean="0"/>
          </a:p>
          <a:p>
            <a:r>
              <a:rPr lang="pt-BR" sz="2200" dirty="0"/>
              <a:t>Penal Code G.B.1911 no1 as amended </a:t>
            </a:r>
            <a:endParaRPr lang="pt-BR" sz="2200" dirty="0" smtClean="0"/>
          </a:p>
          <a:p>
            <a:r>
              <a:rPr lang="pt-BR" sz="2200" dirty="0" smtClean="0"/>
              <a:t>Forest Management Law</a:t>
            </a:r>
          </a:p>
          <a:p>
            <a:r>
              <a:rPr lang="pt-BR" sz="2200" dirty="0" smtClean="0"/>
              <a:t>Pesticides Law</a:t>
            </a:r>
          </a:p>
          <a:p>
            <a:r>
              <a:rPr lang="pt-BR" sz="2200" dirty="0" smtClean="0"/>
              <a:t>Law on Protection of Fish stocks</a:t>
            </a:r>
          </a:p>
          <a:p>
            <a:r>
              <a:rPr lang="pt-BR" sz="2200" dirty="0" smtClean="0"/>
              <a:t>Mining Law</a:t>
            </a:r>
          </a:p>
          <a:p>
            <a:r>
              <a:rPr lang="pt-BR" sz="2200" dirty="0" smtClean="0"/>
              <a:t>Petroleum Law</a:t>
            </a:r>
          </a:p>
          <a:p>
            <a:r>
              <a:rPr lang="pt-BR" sz="2200" dirty="0" smtClean="0"/>
              <a:t>Draft Coastal Management Law</a:t>
            </a:r>
          </a:p>
          <a:p>
            <a:r>
              <a:rPr lang="pt-BR" sz="2200" dirty="0" smtClean="0"/>
              <a:t>Law Maritime Zones</a:t>
            </a:r>
          </a:p>
          <a:p>
            <a:r>
              <a:rPr lang="pt-BR" sz="2200" dirty="0" smtClean="0"/>
              <a:t>More...</a:t>
            </a:r>
          </a:p>
          <a:p>
            <a:endParaRPr lang="en-US" sz="22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51533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RÃ©sultat de recherche d'images pour &quot;drapeau europÃ©e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7" y="5138609"/>
            <a:ext cx="1016717" cy="61398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P:\EU\France\BVEU 1813-Guyane Bioplateaux OEG\7-activités\5. Communication\Logos\Logo - EEG_Signature_PCIA.jpg"/>
          <p:cNvPicPr/>
          <p:nvPr/>
        </p:nvPicPr>
        <p:blipFill>
          <a:blip r:embed="rId4"/>
          <a:stretch>
            <a:fillRect/>
          </a:stretch>
        </p:blipFill>
        <p:spPr bwMode="auto">
          <a:xfrm>
            <a:off x="7289895" y="5127919"/>
            <a:ext cx="859698" cy="739415"/>
          </a:xfrm>
          <a:prstGeom prst="rect">
            <a:avLst/>
          </a:prstGeom>
        </p:spPr>
      </p:pic>
      <p:sp>
        <p:nvSpPr>
          <p:cNvPr id="2" name="1 CuadroTexto"/>
          <p:cNvSpPr txBox="1"/>
          <p:nvPr/>
        </p:nvSpPr>
        <p:spPr>
          <a:xfrm>
            <a:off x="4716016" y="5949280"/>
            <a:ext cx="4427984" cy="600164"/>
          </a:xfrm>
          <a:prstGeom prst="rect">
            <a:avLst/>
          </a:prstGeom>
          <a:noFill/>
        </p:spPr>
        <p:txBody>
          <a:bodyPr wrap="square" rtlCol="0">
            <a:spAutoFit/>
          </a:bodyPr>
          <a:lstStyle/>
          <a:p>
            <a:pPr algn="ctr"/>
            <a:r>
              <a:rPr lang="fr-FR" sz="1100" i="1" dirty="0" smtClean="0">
                <a:solidFill>
                  <a:schemeClr val="accent5">
                    <a:lumMod val="50000"/>
                  </a:schemeClr>
                </a:solidFill>
                <a:latin typeface="+mj-lt"/>
              </a:rPr>
              <a:t>Ce support a été réalisé avec le soutien financier de l’Union Européenne. </a:t>
            </a:r>
          </a:p>
          <a:p>
            <a:pPr algn="ctr"/>
            <a:r>
              <a:rPr lang="fr-FR" sz="1100" i="1" dirty="0" smtClean="0">
                <a:solidFill>
                  <a:schemeClr val="accent5">
                    <a:lumMod val="50000"/>
                  </a:schemeClr>
                </a:solidFill>
                <a:latin typeface="+mj-lt"/>
              </a:rPr>
              <a:t>Les opinions qu’il comporte n’engagent que sont auteur et ne reflètent pas nécessairement la position de l’Union Européenne. </a:t>
            </a:r>
            <a:endParaRPr lang="es-EC" sz="1100" i="1" dirty="0">
              <a:solidFill>
                <a:schemeClr val="accent5">
                  <a:lumMod val="50000"/>
                </a:schemeClr>
              </a:solidFill>
              <a:latin typeface="+mj-lt"/>
            </a:endParaRPr>
          </a:p>
        </p:txBody>
      </p:sp>
      <p:sp>
        <p:nvSpPr>
          <p:cNvPr id="6" name="Sous-titre 2">
            <a:extLst>
              <a:ext uri="{FF2B5EF4-FFF2-40B4-BE49-F238E27FC236}">
                <a16:creationId xmlns="" xmlns:a16="http://schemas.microsoft.com/office/drawing/2014/main" id="{D02D2823-9C6D-4609-A3A4-97126FC5892A}"/>
              </a:ext>
            </a:extLst>
          </p:cNvPr>
          <p:cNvSpPr txBox="1">
            <a:spLocks/>
          </p:cNvSpPr>
          <p:nvPr/>
        </p:nvSpPr>
        <p:spPr>
          <a:xfrm>
            <a:off x="395536" y="4914083"/>
            <a:ext cx="3096344" cy="8385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115FAC"/>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B347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D60114"/>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defRPr/>
            </a:pPr>
            <a:endParaRPr lang="pt-BR" sz="400" i="1" dirty="0" smtClean="0">
              <a:solidFill>
                <a:srgbClr val="1F497D"/>
              </a:solidFill>
            </a:endParaRPr>
          </a:p>
          <a:p>
            <a:pPr marL="0" indent="0" algn="ctr">
              <a:buFont typeface="Arial"/>
              <a:buNone/>
              <a:defRPr/>
            </a:pPr>
            <a:r>
              <a:rPr lang="pt-BR" sz="2400" b="1" i="1" dirty="0" err="1" smtClean="0">
                <a:solidFill>
                  <a:schemeClr val="accent5">
                    <a:lumMod val="50000"/>
                  </a:schemeClr>
                </a:solidFill>
              </a:rPr>
              <a:t>Remerciements</a:t>
            </a:r>
            <a:r>
              <a:rPr lang="pt-BR" sz="2400" b="1" i="1" dirty="0" smtClean="0">
                <a:solidFill>
                  <a:schemeClr val="accent5">
                    <a:lumMod val="50000"/>
                  </a:schemeClr>
                </a:solidFill>
              </a:rPr>
              <a:t> </a:t>
            </a:r>
            <a:endParaRPr lang="pt-BR" sz="1600" b="1" i="1" dirty="0">
              <a:solidFill>
                <a:schemeClr val="accent3">
                  <a:lumMod val="75000"/>
                </a:schemeClr>
              </a:solidFill>
            </a:endParaRPr>
          </a:p>
        </p:txBody>
      </p:sp>
      <p:sp>
        <p:nvSpPr>
          <p:cNvPr id="4" name="TextBox 3"/>
          <p:cNvSpPr txBox="1"/>
          <p:nvPr/>
        </p:nvSpPr>
        <p:spPr>
          <a:xfrm>
            <a:off x="-22366" y="-112870"/>
            <a:ext cx="8347605" cy="4985980"/>
          </a:xfrm>
          <a:prstGeom prst="rect">
            <a:avLst/>
          </a:prstGeom>
          <a:noFill/>
        </p:spPr>
        <p:txBody>
          <a:bodyPr wrap="square" rtlCol="0">
            <a:spAutoFit/>
          </a:bodyPr>
          <a:lstStyle/>
          <a:p>
            <a:r>
              <a:rPr lang="en-US" sz="3000" dirty="0" smtClean="0">
                <a:solidFill>
                  <a:schemeClr val="accent1"/>
                </a:solidFill>
              </a:rPr>
              <a:t>List of conventions</a:t>
            </a:r>
          </a:p>
          <a:p>
            <a:pPr marL="285750" indent="-285750">
              <a:buFont typeface="Arial" panose="020B0604020202020204" pitchFamily="34" charset="0"/>
              <a:buChar char="•"/>
            </a:pPr>
            <a:r>
              <a:rPr lang="en-US" sz="2400" dirty="0" smtClean="0">
                <a:solidFill>
                  <a:schemeClr val="accent1"/>
                </a:solidFill>
              </a:rPr>
              <a:t>United </a:t>
            </a:r>
            <a:r>
              <a:rPr lang="en-US" sz="2400" dirty="0">
                <a:solidFill>
                  <a:schemeClr val="accent1"/>
                </a:solidFill>
              </a:rPr>
              <a:t>Nations </a:t>
            </a:r>
            <a:r>
              <a:rPr lang="en-US" sz="2400" dirty="0" smtClean="0">
                <a:solidFill>
                  <a:schemeClr val="accent1"/>
                </a:solidFill>
              </a:rPr>
              <a:t>Convention </a:t>
            </a:r>
            <a:r>
              <a:rPr lang="en-US" sz="2400" dirty="0">
                <a:solidFill>
                  <a:schemeClr val="accent1"/>
                </a:solidFill>
              </a:rPr>
              <a:t>on </a:t>
            </a:r>
            <a:r>
              <a:rPr lang="en-US" sz="2400" dirty="0" smtClean="0">
                <a:solidFill>
                  <a:schemeClr val="accent1"/>
                </a:solidFill>
              </a:rPr>
              <a:t>Biological Diversity </a:t>
            </a:r>
            <a:endParaRPr lang="en-US" sz="2400" dirty="0">
              <a:solidFill>
                <a:schemeClr val="accent1"/>
              </a:solidFill>
            </a:endParaRPr>
          </a:p>
          <a:p>
            <a:r>
              <a:rPr lang="en-US" sz="2400" dirty="0" smtClean="0">
                <a:solidFill>
                  <a:schemeClr val="accent1"/>
                </a:solidFill>
              </a:rPr>
              <a:t>      (</a:t>
            </a:r>
            <a:r>
              <a:rPr lang="en-US" sz="2400" dirty="0">
                <a:solidFill>
                  <a:schemeClr val="accent1"/>
                </a:solidFill>
              </a:rPr>
              <a:t>CBD) </a:t>
            </a:r>
            <a:endParaRPr lang="en-US" sz="2400" dirty="0" smtClean="0">
              <a:solidFill>
                <a:schemeClr val="accent1"/>
              </a:solidFill>
            </a:endParaRPr>
          </a:p>
          <a:p>
            <a:pPr marL="285750" indent="-285750">
              <a:buFont typeface="Arial" panose="020B0604020202020204" pitchFamily="34" charset="0"/>
              <a:buChar char="•"/>
            </a:pPr>
            <a:r>
              <a:rPr lang="en-US" sz="2400" dirty="0" smtClean="0">
                <a:solidFill>
                  <a:schemeClr val="accent1"/>
                </a:solidFill>
              </a:rPr>
              <a:t>Convention </a:t>
            </a:r>
            <a:r>
              <a:rPr lang="en-US" sz="2400" dirty="0">
                <a:solidFill>
                  <a:schemeClr val="accent1"/>
                </a:solidFill>
              </a:rPr>
              <a:t>on the Prevention of Marine Pollution by Dumping of Wastes and Other Matter (the "London Convention") </a:t>
            </a:r>
            <a:endParaRPr lang="en-US" sz="2400" dirty="0" smtClean="0">
              <a:solidFill>
                <a:schemeClr val="accent1"/>
              </a:solidFill>
            </a:endParaRPr>
          </a:p>
          <a:p>
            <a:pPr marL="285750" indent="-285750">
              <a:buFont typeface="Arial" panose="020B0604020202020204" pitchFamily="34" charset="0"/>
              <a:buChar char="•"/>
            </a:pPr>
            <a:r>
              <a:rPr lang="en-US" sz="2400" dirty="0" smtClean="0">
                <a:solidFill>
                  <a:schemeClr val="accent1"/>
                </a:solidFill>
              </a:rPr>
              <a:t>Rotterdam </a:t>
            </a:r>
            <a:r>
              <a:rPr lang="en-US" sz="2400" dirty="0">
                <a:solidFill>
                  <a:schemeClr val="accent1"/>
                </a:solidFill>
              </a:rPr>
              <a:t>Convention on the Prior Informed Consent Procedure for Certain Hazardous Chemicals and Pesticides in International </a:t>
            </a:r>
            <a:r>
              <a:rPr lang="en-US" sz="2400" dirty="0" smtClean="0">
                <a:solidFill>
                  <a:schemeClr val="accent1"/>
                </a:solidFill>
              </a:rPr>
              <a:t>Trade</a:t>
            </a:r>
          </a:p>
          <a:p>
            <a:pPr marL="285750" indent="-285750">
              <a:buFont typeface="Arial" panose="020B0604020202020204" pitchFamily="34" charset="0"/>
              <a:buChar char="•"/>
            </a:pPr>
            <a:r>
              <a:rPr lang="en-US" sz="2400" dirty="0">
                <a:solidFill>
                  <a:schemeClr val="accent1"/>
                </a:solidFill>
              </a:rPr>
              <a:t>Basel Convention on the Control on the Transboundary Movement of Hazardous Waste and their </a:t>
            </a:r>
            <a:r>
              <a:rPr lang="en-US" sz="2400" dirty="0" smtClean="0">
                <a:solidFill>
                  <a:schemeClr val="accent1"/>
                </a:solidFill>
              </a:rPr>
              <a:t>Disposal</a:t>
            </a:r>
          </a:p>
          <a:p>
            <a:pPr marL="285750" indent="-285750">
              <a:buFont typeface="Arial" panose="020B0604020202020204" pitchFamily="34" charset="0"/>
              <a:buChar char="•"/>
            </a:pPr>
            <a:r>
              <a:rPr lang="en-US" sz="2400" dirty="0">
                <a:solidFill>
                  <a:schemeClr val="accent1"/>
                </a:solidFill>
              </a:rPr>
              <a:t>The Stockholm Convention on Persistent Organic Pollutants (POPs</a:t>
            </a:r>
            <a:r>
              <a:rPr lang="en-US" sz="2400" dirty="0" smtClean="0">
                <a:solidFill>
                  <a:schemeClr val="accent1"/>
                </a:solidFill>
              </a:rPr>
              <a:t>)</a:t>
            </a:r>
          </a:p>
          <a:p>
            <a:pPr marL="285750" indent="-285750">
              <a:buFont typeface="Arial" panose="020B0604020202020204" pitchFamily="34" charset="0"/>
              <a:buChar char="•"/>
            </a:pPr>
            <a:r>
              <a:rPr lang="en-US" sz="2400" dirty="0">
                <a:solidFill>
                  <a:schemeClr val="accent1"/>
                </a:solidFill>
              </a:rPr>
              <a:t>Paris Agreement</a:t>
            </a:r>
          </a:p>
        </p:txBody>
      </p:sp>
      <p:pic>
        <p:nvPicPr>
          <p:cNvPr id="3" name="Picture 2"/>
          <p:cNvPicPr>
            <a:picLocks noChangeAspect="1"/>
          </p:cNvPicPr>
          <p:nvPr/>
        </p:nvPicPr>
        <p:blipFill>
          <a:blip r:embed="rId5"/>
          <a:stretch>
            <a:fillRect/>
          </a:stretch>
        </p:blipFill>
        <p:spPr>
          <a:xfrm>
            <a:off x="107504" y="75439"/>
            <a:ext cx="8431314" cy="4740300"/>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5385" y="-33387"/>
            <a:ext cx="6804248" cy="5103186"/>
          </a:xfrm>
          <a:prstGeom prst="rect">
            <a:avLst/>
          </a:prstGeom>
        </p:spPr>
      </p:pic>
    </p:spTree>
    <p:extLst>
      <p:ext uri="{BB962C8B-B14F-4D97-AF65-F5344CB8AC3E}">
        <p14:creationId xmlns:p14="http://schemas.microsoft.com/office/powerpoint/2010/main" val="42563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 Título"/>
          <p:cNvSpPr>
            <a:spLocks noGrp="1"/>
          </p:cNvSpPr>
          <p:nvPr>
            <p:ph type="title"/>
          </p:nvPr>
        </p:nvSpPr>
        <p:spPr>
          <a:xfrm>
            <a:off x="611560" y="2204864"/>
            <a:ext cx="8208912" cy="1791072"/>
          </a:xfrm>
          <a:solidFill>
            <a:srgbClr val="31849B">
              <a:alpha val="67843"/>
            </a:srgbClr>
          </a:solidFill>
        </p:spPr>
        <p:txBody>
          <a:bodyPr>
            <a:normAutofit/>
          </a:bodyPr>
          <a:lstStyle/>
          <a:p>
            <a:pPr>
              <a:lnSpc>
                <a:spcPct val="115000"/>
              </a:lnSpc>
              <a:spcAft>
                <a:spcPts val="0"/>
              </a:spcAft>
            </a:pPr>
            <a:r>
              <a:rPr lang="pt-BR" sz="3600" dirty="0" smtClean="0"/>
              <a:t>Water Resources Information System of </a:t>
            </a:r>
            <a:r>
              <a:rPr lang="pt-BR" sz="3600" dirty="0"/>
              <a:t>Suriname </a:t>
            </a:r>
          </a:p>
        </p:txBody>
      </p:sp>
    </p:spTree>
    <p:extLst>
      <p:ext uri="{BB962C8B-B14F-4D97-AF65-F5344CB8AC3E}">
        <p14:creationId xmlns:p14="http://schemas.microsoft.com/office/powerpoint/2010/main" val="4154200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911190"/>
            <a:ext cx="5085708" cy="530915"/>
          </a:xfrm>
          <a:prstGeom prst="rect">
            <a:avLst/>
          </a:prstGeom>
          <a:noFill/>
        </p:spPr>
        <p:txBody>
          <a:bodyPr wrap="square" lIns="68580" tIns="34290" rIns="68580" bIns="34290">
            <a:spAutoFit/>
          </a:bodyPr>
          <a:lstStyle/>
          <a:p>
            <a:pPr algn="ctr"/>
            <a:r>
              <a:rPr lang="en-US" sz="3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Water management (left MR)</a:t>
            </a:r>
          </a:p>
        </p:txBody>
      </p:sp>
      <p:sp>
        <p:nvSpPr>
          <p:cNvPr id="7" name="TextBox 6"/>
          <p:cNvSpPr txBox="1"/>
          <p:nvPr/>
        </p:nvSpPr>
        <p:spPr>
          <a:xfrm>
            <a:off x="215757" y="1602665"/>
            <a:ext cx="8778405" cy="3831818"/>
          </a:xfrm>
          <a:prstGeom prst="rect">
            <a:avLst/>
          </a:prstGeom>
          <a:noFill/>
        </p:spPr>
        <p:txBody>
          <a:bodyPr wrap="square" rtlCol="0">
            <a:spAutoFit/>
          </a:bodyPr>
          <a:lstStyle/>
          <a:p>
            <a:r>
              <a:rPr lang="en-US" sz="2700" b="1" dirty="0">
                <a:solidFill>
                  <a:srgbClr val="FF0000"/>
                </a:solidFill>
              </a:rPr>
              <a:t>Current state MR:</a:t>
            </a:r>
          </a:p>
          <a:p>
            <a:pPr marL="557213" indent="-557213">
              <a:buFont typeface="Wingdings" panose="05000000000000000000" pitchFamily="2" charset="2"/>
              <a:buChar char="ü"/>
            </a:pPr>
            <a:r>
              <a:rPr lang="en-US" sz="2700" dirty="0"/>
              <a:t>A lot of people live in this basin,</a:t>
            </a:r>
          </a:p>
          <a:p>
            <a:pPr marL="557213" indent="-557213">
              <a:buFont typeface="Wingdings" panose="05000000000000000000" pitchFamily="2" charset="2"/>
              <a:buChar char="ü"/>
            </a:pPr>
            <a:r>
              <a:rPr lang="en-US" sz="2700" dirty="0"/>
              <a:t>Different economic activities e.g. wood, mining,</a:t>
            </a:r>
          </a:p>
          <a:p>
            <a:pPr marL="557213" indent="-557213">
              <a:buFont typeface="Wingdings" panose="05000000000000000000" pitchFamily="2" charset="2"/>
              <a:buChar char="ü"/>
            </a:pPr>
            <a:r>
              <a:rPr lang="en-US" sz="2700" dirty="0"/>
              <a:t>Poor observation network (~ 1986),</a:t>
            </a:r>
          </a:p>
          <a:p>
            <a:pPr marL="557213" indent="-557213">
              <a:buFont typeface="Wingdings" panose="05000000000000000000" pitchFamily="2" charset="2"/>
              <a:buChar char="ü"/>
            </a:pPr>
            <a:r>
              <a:rPr lang="en-US" sz="2700" dirty="0"/>
              <a:t>No hydro-meteorological studies,</a:t>
            </a:r>
          </a:p>
          <a:p>
            <a:pPr marL="557213" indent="-557213">
              <a:buFont typeface="Wingdings" panose="05000000000000000000" pitchFamily="2" charset="2"/>
              <a:buChar char="ü"/>
            </a:pPr>
            <a:r>
              <a:rPr lang="en-US" sz="2700" dirty="0"/>
              <a:t>Extreme events e.g. floods,</a:t>
            </a:r>
          </a:p>
          <a:p>
            <a:pPr marL="557213" indent="-557213">
              <a:buFont typeface="Wingdings" panose="05000000000000000000" pitchFamily="2" charset="2"/>
              <a:buChar char="ü"/>
            </a:pPr>
            <a:r>
              <a:rPr lang="en-US" sz="2700" dirty="0"/>
              <a:t>Conflicts e.g. border river south, </a:t>
            </a:r>
          </a:p>
          <a:p>
            <a:pPr marL="557213" indent="-557213">
              <a:buFont typeface="Wingdings" panose="05000000000000000000" pitchFamily="2" charset="2"/>
              <a:buChar char="ü"/>
            </a:pPr>
            <a:r>
              <a:rPr lang="en-US" sz="2700" dirty="0"/>
              <a:t>Insufficient to no water laws in place,</a:t>
            </a:r>
          </a:p>
          <a:p>
            <a:pPr marL="557213" indent="-557213">
              <a:buFont typeface="Wingdings" panose="05000000000000000000" pitchFamily="2" charset="2"/>
              <a:buChar char="ü"/>
            </a:pPr>
            <a:r>
              <a:rPr lang="en-US" sz="2700" dirty="0"/>
              <a:t>So, no WRM management from SUR site.</a:t>
            </a:r>
          </a:p>
        </p:txBody>
      </p:sp>
      <p:pic>
        <p:nvPicPr>
          <p:cNvPr id="8"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9084" y="6086257"/>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296" y="6118459"/>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gestor.amapa.gov.br/img/logos/c18b3ab5c88d045bbe5d528e21883e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69" y="6097526"/>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8565" y="5877272"/>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038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8895"/>
            <a:ext cx="3089953" cy="4370321"/>
          </a:xfrm>
          <a:prstGeom prst="rect">
            <a:avLst/>
          </a:prstGeom>
        </p:spPr>
      </p:pic>
      <p:pic>
        <p:nvPicPr>
          <p:cNvPr id="7" name="Picture 6"/>
          <p:cNvPicPr>
            <a:picLocks noChangeAspect="1"/>
          </p:cNvPicPr>
          <p:nvPr/>
        </p:nvPicPr>
        <p:blipFill>
          <a:blip r:embed="rId3"/>
          <a:stretch>
            <a:fillRect/>
          </a:stretch>
        </p:blipFill>
        <p:spPr>
          <a:xfrm>
            <a:off x="3305593" y="918895"/>
            <a:ext cx="2652527" cy="4340499"/>
          </a:xfrm>
          <a:prstGeom prst="rect">
            <a:avLst/>
          </a:prstGeom>
          <a:ln>
            <a:solidFill>
              <a:schemeClr val="accent1"/>
            </a:solidFill>
            <a:prstDash val="dash"/>
          </a:ln>
        </p:spPr>
      </p:pic>
      <p:pic>
        <p:nvPicPr>
          <p:cNvPr id="8" name="Picture 7"/>
          <p:cNvPicPr>
            <a:picLocks noChangeAspect="1"/>
          </p:cNvPicPr>
          <p:nvPr/>
        </p:nvPicPr>
        <p:blipFill>
          <a:blip r:embed="rId4"/>
          <a:stretch>
            <a:fillRect/>
          </a:stretch>
        </p:blipFill>
        <p:spPr>
          <a:xfrm>
            <a:off x="6307495" y="918895"/>
            <a:ext cx="2777876" cy="2381036"/>
          </a:xfrm>
          <a:prstGeom prst="rect">
            <a:avLst/>
          </a:prstGeom>
        </p:spPr>
      </p:pic>
      <p:pic>
        <p:nvPicPr>
          <p:cNvPr id="9" name="Picture 2" descr="Office de l'eau de Guya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9084" y="6086257"/>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ésultat de recherche d'images pour &quot;anton de kom university&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9296" y="6118459"/>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s://gestor.amapa.gov.br/img/logos/c18b3ab5c88d045bbe5d528e21883e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69" y="6097526"/>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8565" y="5877272"/>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3170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57250"/>
            <a:ext cx="3606230" cy="4434515"/>
          </a:xfrm>
          <a:prstGeom prst="rect">
            <a:avLst/>
          </a:prstGeom>
        </p:spPr>
      </p:pic>
      <p:pic>
        <p:nvPicPr>
          <p:cNvPr id="6" name="Picture 5"/>
          <p:cNvPicPr>
            <a:picLocks noChangeAspect="1"/>
          </p:cNvPicPr>
          <p:nvPr/>
        </p:nvPicPr>
        <p:blipFill>
          <a:blip r:embed="rId3"/>
          <a:stretch>
            <a:fillRect/>
          </a:stretch>
        </p:blipFill>
        <p:spPr>
          <a:xfrm>
            <a:off x="3775548" y="857250"/>
            <a:ext cx="3666952" cy="2989780"/>
          </a:xfrm>
          <a:prstGeom prst="rect">
            <a:avLst/>
          </a:prstGeom>
        </p:spPr>
      </p:pic>
      <p:pic>
        <p:nvPicPr>
          <p:cNvPr id="7" name="Picture 6"/>
          <p:cNvPicPr>
            <a:picLocks noChangeAspect="1"/>
          </p:cNvPicPr>
          <p:nvPr/>
        </p:nvPicPr>
        <p:blipFill>
          <a:blip r:embed="rId4"/>
          <a:stretch>
            <a:fillRect/>
          </a:stretch>
        </p:blipFill>
        <p:spPr>
          <a:xfrm>
            <a:off x="5812473" y="3230302"/>
            <a:ext cx="3331528" cy="1863397"/>
          </a:xfrm>
          <a:prstGeom prst="rect">
            <a:avLst/>
          </a:prstGeom>
        </p:spPr>
      </p:pic>
      <p:pic>
        <p:nvPicPr>
          <p:cNvPr id="8" name="Picture 2" descr="Office de l'eau de Guya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9084" y="6086257"/>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ésultat de recherche d'images pour &quot;anton de kom university&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9296" y="6118459"/>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gestor.amapa.gov.br/img/logos/c18b3ab5c88d045bbe5d528e21883e8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69" y="6097526"/>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8565" y="5877272"/>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7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857250"/>
            <a:ext cx="4931596" cy="4541906"/>
          </a:xfrm>
          <a:prstGeom prst="rect">
            <a:avLst/>
          </a:prstGeom>
        </p:spPr>
      </p:pic>
      <p:pic>
        <p:nvPicPr>
          <p:cNvPr id="6" name="Picture 5"/>
          <p:cNvPicPr>
            <a:picLocks noChangeAspect="1"/>
          </p:cNvPicPr>
          <p:nvPr/>
        </p:nvPicPr>
        <p:blipFill>
          <a:blip r:embed="rId3"/>
          <a:stretch>
            <a:fillRect/>
          </a:stretch>
        </p:blipFill>
        <p:spPr>
          <a:xfrm>
            <a:off x="2853445" y="857250"/>
            <a:ext cx="4849604" cy="4541906"/>
          </a:xfrm>
          <a:prstGeom prst="rect">
            <a:avLst/>
          </a:prstGeom>
        </p:spPr>
      </p:pic>
      <p:pic>
        <p:nvPicPr>
          <p:cNvPr id="7" name="Picture 2" descr="Office de l'eau de Guya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ésultat de recherche d'images pour &quot;anton de kom university&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gestor.amapa.gov.br/img/logos/c18b3ab5c88d045bbe5d528e21883e8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971" y="6208868"/>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5736" y="5949280"/>
            <a:ext cx="5094312" cy="369332"/>
          </a:xfrm>
          <a:prstGeom prst="rect">
            <a:avLst/>
          </a:prstGeom>
        </p:spPr>
        <p:txBody>
          <a:bodyPr wrap="square">
            <a:spAutoFit/>
          </a:bodyPr>
          <a:lstStyle/>
          <a:p>
            <a:r>
              <a:rPr lang="en-US" dirty="0"/>
              <a:t>https://www.guianashield.org/index.php/maps</a:t>
            </a:r>
          </a:p>
        </p:txBody>
      </p:sp>
      <p:pic>
        <p:nvPicPr>
          <p:cNvPr id="5" name="Picture 4"/>
          <p:cNvPicPr>
            <a:picLocks noChangeAspect="1"/>
          </p:cNvPicPr>
          <p:nvPr/>
        </p:nvPicPr>
        <p:blipFill>
          <a:blip r:embed="rId2"/>
          <a:stretch>
            <a:fillRect/>
          </a:stretch>
        </p:blipFill>
        <p:spPr>
          <a:xfrm>
            <a:off x="0" y="1392661"/>
            <a:ext cx="9144000" cy="4072678"/>
          </a:xfrm>
          <a:prstGeom prst="rect">
            <a:avLst/>
          </a:prstGeom>
        </p:spPr>
      </p:pic>
    </p:spTree>
    <p:extLst>
      <p:ext uri="{BB962C8B-B14F-4D97-AF65-F5344CB8AC3E}">
        <p14:creationId xmlns:p14="http://schemas.microsoft.com/office/powerpoint/2010/main" val="3961304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595" y="947688"/>
            <a:ext cx="8778405" cy="4247317"/>
          </a:xfrm>
          <a:prstGeom prst="rect">
            <a:avLst/>
          </a:prstGeom>
          <a:noFill/>
        </p:spPr>
        <p:txBody>
          <a:bodyPr wrap="square" rtlCol="0">
            <a:spAutoFit/>
          </a:bodyPr>
          <a:lstStyle/>
          <a:p>
            <a:r>
              <a:rPr lang="en-US" sz="2700" b="1" dirty="0">
                <a:solidFill>
                  <a:srgbClr val="FF0000"/>
                </a:solidFill>
              </a:rPr>
              <a:t>Future state MR:</a:t>
            </a:r>
          </a:p>
          <a:p>
            <a:pPr marL="557213" indent="-557213">
              <a:buFont typeface="Wingdings" panose="05000000000000000000" pitchFamily="2" charset="2"/>
              <a:buChar char="ü"/>
            </a:pPr>
            <a:r>
              <a:rPr lang="en-US" sz="2700" dirty="0"/>
              <a:t>Application of WRM:</a:t>
            </a:r>
          </a:p>
          <a:p>
            <a:pPr marL="1114425" lvl="2" indent="-428625">
              <a:buFont typeface="Arial" panose="020B0604020202020204" pitchFamily="34" charset="0"/>
              <a:buChar char="•"/>
            </a:pPr>
            <a:r>
              <a:rPr lang="en-US" sz="2700" dirty="0"/>
              <a:t>more observations,</a:t>
            </a:r>
          </a:p>
          <a:p>
            <a:pPr marL="1114425" lvl="2" indent="-428625">
              <a:buFont typeface="Arial" panose="020B0604020202020204" pitchFamily="34" charset="0"/>
              <a:buChar char="•"/>
            </a:pPr>
            <a:r>
              <a:rPr lang="en-US" sz="2700" dirty="0"/>
              <a:t>more modeling,</a:t>
            </a:r>
          </a:p>
          <a:p>
            <a:pPr marL="1114425" lvl="2" indent="-428625">
              <a:buFont typeface="Arial" panose="020B0604020202020204" pitchFamily="34" charset="0"/>
              <a:buChar char="•"/>
            </a:pPr>
            <a:r>
              <a:rPr lang="en-US" sz="2700" dirty="0"/>
              <a:t>specific laws,</a:t>
            </a:r>
          </a:p>
          <a:p>
            <a:pPr marL="1114425" lvl="2" indent="-428625">
              <a:buFont typeface="Arial" panose="020B0604020202020204" pitchFamily="34" charset="0"/>
              <a:buChar char="•"/>
            </a:pPr>
            <a:r>
              <a:rPr lang="en-US" sz="2700" dirty="0"/>
              <a:t>capacity building e.g. technology transfer</a:t>
            </a:r>
          </a:p>
          <a:p>
            <a:pPr marL="557213" indent="-557213">
              <a:buFont typeface="Wingdings" panose="05000000000000000000" pitchFamily="2" charset="2"/>
              <a:buChar char="ü"/>
            </a:pPr>
            <a:r>
              <a:rPr lang="en-US" sz="2700" dirty="0"/>
              <a:t>Integrated WRM database e.g. SWRIS</a:t>
            </a:r>
          </a:p>
          <a:p>
            <a:pPr marL="557213" indent="-557213">
              <a:buFont typeface="Wingdings" panose="05000000000000000000" pitchFamily="2" charset="2"/>
              <a:buChar char="ü"/>
            </a:pPr>
            <a:r>
              <a:rPr lang="en-US" sz="2700" dirty="0"/>
              <a:t>Better water resources management of MR e.g. environment, clean waters, healthy people, </a:t>
            </a:r>
          </a:p>
          <a:p>
            <a:pPr marL="557213" indent="-557213">
              <a:buFont typeface="Wingdings" panose="05000000000000000000" pitchFamily="2" charset="2"/>
              <a:buChar char="ü"/>
            </a:pPr>
            <a:endParaRPr lang="en-US" sz="2700" dirty="0"/>
          </a:p>
        </p:txBody>
      </p:sp>
      <p:pic>
        <p:nvPicPr>
          <p:cNvPr id="10" name="Picture 2" descr="Office de l'eau de Guya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886" y="6197599"/>
            <a:ext cx="488905" cy="486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ésultat de recherche d'images pour &quot;anton de kom university&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7098" y="6229801"/>
            <a:ext cx="511283" cy="51376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gestor.amapa.gov.br/img/logos/c18b3ab5c88d045bbe5d528e21883e8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97599"/>
            <a:ext cx="1005123" cy="4488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367" y="5988614"/>
            <a:ext cx="805597" cy="80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46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2 Título"/>
          <p:cNvSpPr>
            <a:spLocks noGrp="1"/>
          </p:cNvSpPr>
          <p:nvPr>
            <p:ph type="title"/>
          </p:nvPr>
        </p:nvSpPr>
        <p:spPr>
          <a:xfrm>
            <a:off x="611560" y="2204864"/>
            <a:ext cx="8208912" cy="1791072"/>
          </a:xfrm>
          <a:solidFill>
            <a:srgbClr val="31849B">
              <a:alpha val="67843"/>
            </a:srgbClr>
          </a:solidFill>
        </p:spPr>
        <p:txBody>
          <a:bodyPr>
            <a:normAutofit/>
          </a:bodyPr>
          <a:lstStyle/>
          <a:p>
            <a:pPr>
              <a:lnSpc>
                <a:spcPct val="115000"/>
              </a:lnSpc>
              <a:spcAft>
                <a:spcPts val="0"/>
              </a:spcAft>
            </a:pPr>
            <a:r>
              <a:rPr lang="pt-BR" sz="3600" dirty="0"/>
              <a:t>Biodiversity Information of Suriname </a:t>
            </a:r>
          </a:p>
        </p:txBody>
      </p:sp>
    </p:spTree>
    <p:extLst>
      <p:ext uri="{BB962C8B-B14F-4D97-AF65-F5344CB8AC3E}">
        <p14:creationId xmlns:p14="http://schemas.microsoft.com/office/powerpoint/2010/main" val="2635517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OIEau ET">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27882</TotalTime>
  <Words>465</Words>
  <Application>Microsoft Office PowerPoint</Application>
  <PresentationFormat>On-screen Show (4:3)</PresentationFormat>
  <Paragraphs>89</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PrésentationOIEau ET</vt:lpstr>
      <vt:lpstr>PowerPoint Presentation</vt:lpstr>
      <vt:lpstr>Water Resources Information System of Suriname </vt:lpstr>
      <vt:lpstr>PowerPoint Presentation</vt:lpstr>
      <vt:lpstr>PowerPoint Presentation</vt:lpstr>
      <vt:lpstr>PowerPoint Presentation</vt:lpstr>
      <vt:lpstr>PowerPoint Presentation</vt:lpstr>
      <vt:lpstr>PowerPoint Presentation</vt:lpstr>
      <vt:lpstr>PowerPoint Presentation</vt:lpstr>
      <vt:lpstr>Biodiversity Information of Suriname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BIO-PLATEAUX</dc:title>
  <dc:creator>Remy</dc:creator>
  <cp:lastModifiedBy>ADEK002839</cp:lastModifiedBy>
  <cp:revision>187</cp:revision>
  <cp:lastPrinted>2019-05-28T10:44:55Z</cp:lastPrinted>
  <dcterms:created xsi:type="dcterms:W3CDTF">2018-10-11T11:28:00Z</dcterms:created>
  <dcterms:modified xsi:type="dcterms:W3CDTF">2019-11-09T00:50:05Z</dcterms:modified>
</cp:coreProperties>
</file>