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1" r:id="rId2"/>
    <p:sldId id="333" r:id="rId3"/>
    <p:sldId id="335" r:id="rId4"/>
    <p:sldId id="342" r:id="rId5"/>
    <p:sldId id="347" r:id="rId6"/>
    <p:sldId id="336" r:id="rId7"/>
    <p:sldId id="334" r:id="rId8"/>
    <p:sldId id="338" r:id="rId9"/>
    <p:sldId id="337" r:id="rId10"/>
    <p:sldId id="339" r:id="rId11"/>
    <p:sldId id="340" r:id="rId12"/>
    <p:sldId id="341" r:id="rId13"/>
    <p:sldId id="343" r:id="rId14"/>
    <p:sldId id="351" r:id="rId15"/>
    <p:sldId id="345" r:id="rId16"/>
    <p:sldId id="346" r:id="rId17"/>
    <p:sldId id="348" r:id="rId18"/>
    <p:sldId id="349" r:id="rId19"/>
    <p:sldId id="350" r:id="rId20"/>
    <p:sldId id="295" r:id="rId21"/>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84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17" autoAdjust="0"/>
    <p:restoredTop sz="94629" autoAdjust="0"/>
  </p:normalViewPr>
  <p:slideViewPr>
    <p:cSldViewPr>
      <p:cViewPr varScale="1">
        <p:scale>
          <a:sx n="65" d="100"/>
          <a:sy n="65" d="100"/>
        </p:scale>
        <p:origin x="-918" y="-108"/>
      </p:cViewPr>
      <p:guideLst>
        <p:guide orient="horz" pos="2160"/>
        <p:guide pos="2880"/>
      </p:guideLst>
    </p:cSldViewPr>
  </p:slideViewPr>
  <p:outlineViewPr>
    <p:cViewPr>
      <p:scale>
        <a:sx n="33" d="100"/>
        <a:sy n="33" d="100"/>
      </p:scale>
      <p:origin x="0" y="84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aseline="0" dirty="0"/>
              <a:t>Discharge m3/s</a:t>
            </a:r>
          </a:p>
          <a:p>
            <a:pPr>
              <a:defRPr sz="1400" b="0" i="0" u="none" strike="noStrike" kern="1200" spc="0" baseline="0">
                <a:solidFill>
                  <a:schemeClr val="tx1">
                    <a:lumMod val="65000"/>
                    <a:lumOff val="35000"/>
                  </a:schemeClr>
                </a:solidFill>
                <a:latin typeface="+mn-lt"/>
                <a:ea typeface="+mn-ea"/>
                <a:cs typeface="+mn-cs"/>
              </a:defRPr>
            </a:pPr>
            <a:r>
              <a:rPr lang="en-US" sz="1100" baseline="0" dirty="0"/>
              <a:t>Station : </a:t>
            </a:r>
            <a:r>
              <a:rPr lang="en-US" sz="1100" baseline="0" dirty="0" err="1"/>
              <a:t>Langa</a:t>
            </a:r>
            <a:r>
              <a:rPr lang="en-US" sz="1100" baseline="0" dirty="0"/>
              <a:t> </a:t>
            </a:r>
            <a:r>
              <a:rPr lang="en-US" sz="1100" baseline="0" dirty="0" err="1"/>
              <a:t>tabbetje</a:t>
            </a:r>
            <a:r>
              <a:rPr lang="en-US" sz="1100" baseline="0" dirty="0"/>
              <a:t>   </a:t>
            </a:r>
          </a:p>
          <a:p>
            <a:pPr>
              <a:defRPr sz="1400" b="0" i="0" u="none" strike="noStrike" kern="1200" spc="0" baseline="0">
                <a:solidFill>
                  <a:schemeClr val="tx1">
                    <a:lumMod val="65000"/>
                    <a:lumOff val="35000"/>
                  </a:schemeClr>
                </a:solidFill>
                <a:latin typeface="+mn-lt"/>
                <a:ea typeface="+mn-ea"/>
                <a:cs typeface="+mn-cs"/>
              </a:defRPr>
            </a:pPr>
            <a:r>
              <a:rPr lang="en-US" sz="1100" baseline="0" dirty="0"/>
              <a:t>Period : 1952 - 1982</a:t>
            </a:r>
            <a:endParaRPr lang="en-US" sz="1100" dirty="0"/>
          </a:p>
        </c:rich>
      </c:tx>
      <c:layout>
        <c:manualLayout>
          <c:xMode val="edge"/>
          <c:yMode val="edge"/>
          <c:x val="0.43535974401149907"/>
          <c:y val="6.2316907967149268E-2"/>
        </c:manualLayout>
      </c:layout>
      <c:spPr>
        <a:noFill/>
        <a:ln>
          <a:noFill/>
        </a:ln>
        <a:effectLst/>
      </c:spPr>
    </c:title>
    <c:plotArea>
      <c:layout>
        <c:manualLayout>
          <c:layoutTarget val="inner"/>
          <c:xMode val="edge"/>
          <c:yMode val="edge"/>
          <c:x val="2.4187963346686929E-2"/>
          <c:y val="0.32283041232749127"/>
          <c:w val="0.96777110098079877"/>
          <c:h val="0.47872830412327494"/>
        </c:manualLayout>
      </c:layout>
      <c:barChart>
        <c:barDir val="col"/>
        <c:grouping val="clustered"/>
        <c:ser>
          <c:idx val="0"/>
          <c:order val="0"/>
          <c:tx>
            <c:strRef>
              <c:f>Statistics!$I$3</c:f>
              <c:strCache>
                <c:ptCount val="1"/>
                <c:pt idx="0">
                  <c:v>Max</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cat>
          <c:val>
            <c:numRef>
              <c:f>Statistics!$I$4:$I$34</c:f>
              <c:numCache>
                <c:formatCode>General</c:formatCode>
                <c:ptCount val="31"/>
                <c:pt idx="0">
                  <c:v>4290</c:v>
                </c:pt>
                <c:pt idx="1">
                  <c:v>5930</c:v>
                </c:pt>
                <c:pt idx="2">
                  <c:v>4670</c:v>
                </c:pt>
                <c:pt idx="3">
                  <c:v>5220</c:v>
                </c:pt>
                <c:pt idx="4">
                  <c:v>4630</c:v>
                </c:pt>
                <c:pt idx="5">
                  <c:v>5360</c:v>
                </c:pt>
                <c:pt idx="6">
                  <c:v>5270</c:v>
                </c:pt>
                <c:pt idx="7">
                  <c:v>3780</c:v>
                </c:pt>
                <c:pt idx="8">
                  <c:v>6570</c:v>
                </c:pt>
                <c:pt idx="9">
                  <c:v>3650</c:v>
                </c:pt>
                <c:pt idx="10">
                  <c:v>3900</c:v>
                </c:pt>
                <c:pt idx="11">
                  <c:v>6130</c:v>
                </c:pt>
                <c:pt idx="12">
                  <c:v>2900</c:v>
                </c:pt>
                <c:pt idx="13">
                  <c:v>3240</c:v>
                </c:pt>
                <c:pt idx="14">
                  <c:v>3870</c:v>
                </c:pt>
                <c:pt idx="15">
                  <c:v>5050</c:v>
                </c:pt>
                <c:pt idx="16">
                  <c:v>5635</c:v>
                </c:pt>
                <c:pt idx="17">
                  <c:v>6150</c:v>
                </c:pt>
                <c:pt idx="18">
                  <c:v>6080</c:v>
                </c:pt>
                <c:pt idx="19">
                  <c:v>5590</c:v>
                </c:pt>
                <c:pt idx="21">
                  <c:v>3500</c:v>
                </c:pt>
                <c:pt idx="22">
                  <c:v>4920</c:v>
                </c:pt>
                <c:pt idx="23">
                  <c:v>7460</c:v>
                </c:pt>
                <c:pt idx="24">
                  <c:v>6750</c:v>
                </c:pt>
                <c:pt idx="25">
                  <c:v>5020</c:v>
                </c:pt>
                <c:pt idx="26">
                  <c:v>4110</c:v>
                </c:pt>
                <c:pt idx="28">
                  <c:v>4750</c:v>
                </c:pt>
                <c:pt idx="29">
                  <c:v>5000</c:v>
                </c:pt>
                <c:pt idx="30">
                  <c:v>5540</c:v>
                </c:pt>
              </c:numCache>
            </c:numRef>
          </c:val>
        </c:ser>
        <c:ser>
          <c:idx val="1"/>
          <c:order val="1"/>
          <c:tx>
            <c:strRef>
              <c:f>Statistics!$J$3</c:f>
              <c:strCache>
                <c:ptCount val="1"/>
                <c:pt idx="0">
                  <c:v>Avg</c:v>
                </c:pt>
              </c:strCache>
            </c:strRef>
          </c:tx>
          <c:spPr>
            <a:solidFill>
              <a:schemeClr val="accent2"/>
            </a:solidFill>
            <a:ln>
              <a:noFill/>
            </a:ln>
            <a:effectLst/>
          </c:spPr>
          <c:cat>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cat>
          <c:val>
            <c:numRef>
              <c:f>Statistics!$J$4:$J$34</c:f>
              <c:numCache>
                <c:formatCode>General</c:formatCode>
                <c:ptCount val="31"/>
                <c:pt idx="0">
                  <c:v>1507.1092896174857</c:v>
                </c:pt>
                <c:pt idx="1">
                  <c:v>2041.9452054794519</c:v>
                </c:pt>
                <c:pt idx="2">
                  <c:v>1697.0879120879122</c:v>
                </c:pt>
                <c:pt idx="3">
                  <c:v>1930.7205479452061</c:v>
                </c:pt>
                <c:pt idx="4">
                  <c:v>1910.9016393442632</c:v>
                </c:pt>
                <c:pt idx="5">
                  <c:v>1738.9506849315069</c:v>
                </c:pt>
                <c:pt idx="6">
                  <c:v>1102.163009404388</c:v>
                </c:pt>
                <c:pt idx="7">
                  <c:v>1022.0282485875706</c:v>
                </c:pt>
                <c:pt idx="8">
                  <c:v>1466.9890710382513</c:v>
                </c:pt>
                <c:pt idx="9">
                  <c:v>1015.9479452054791</c:v>
                </c:pt>
                <c:pt idx="10">
                  <c:v>1402.1420454545448</c:v>
                </c:pt>
                <c:pt idx="11">
                  <c:v>2232.6986301369857</c:v>
                </c:pt>
                <c:pt idx="12">
                  <c:v>1006.8743169398911</c:v>
                </c:pt>
                <c:pt idx="13">
                  <c:v>941.0794520547945</c:v>
                </c:pt>
                <c:pt idx="14">
                  <c:v>1312.4141414141409</c:v>
                </c:pt>
                <c:pt idx="15">
                  <c:v>935.45454545454538</c:v>
                </c:pt>
                <c:pt idx="16">
                  <c:v>1757.7022653721683</c:v>
                </c:pt>
                <c:pt idx="17">
                  <c:v>1814.1780821917807</c:v>
                </c:pt>
                <c:pt idx="18">
                  <c:v>1560.479452054795</c:v>
                </c:pt>
                <c:pt idx="19">
                  <c:v>2282.25</c:v>
                </c:pt>
                <c:pt idx="21">
                  <c:v>1027.3227513227521</c:v>
                </c:pt>
                <c:pt idx="22">
                  <c:v>1898.1565934065941</c:v>
                </c:pt>
                <c:pt idx="23">
                  <c:v>1942.6602739726027</c:v>
                </c:pt>
                <c:pt idx="24">
                  <c:v>2512.8142076502745</c:v>
                </c:pt>
                <c:pt idx="25">
                  <c:v>1472.4630136986302</c:v>
                </c:pt>
                <c:pt idx="26">
                  <c:v>1468.7643835616439</c:v>
                </c:pt>
                <c:pt idx="28">
                  <c:v>1623.3531073446327</c:v>
                </c:pt>
                <c:pt idx="29">
                  <c:v>1526.2246575342465</c:v>
                </c:pt>
                <c:pt idx="30">
                  <c:v>1908.8324175824168</c:v>
                </c:pt>
              </c:numCache>
            </c:numRef>
          </c:val>
        </c:ser>
        <c:ser>
          <c:idx val="2"/>
          <c:order val="2"/>
          <c:tx>
            <c:strRef>
              <c:f>Statistics!$K$3</c:f>
              <c:strCache>
                <c:ptCount val="1"/>
                <c:pt idx="0">
                  <c:v>Min</c:v>
                </c:pt>
              </c:strCache>
            </c:strRef>
          </c:tx>
          <c:spPr>
            <a:solidFill>
              <a:schemeClr val="accent3"/>
            </a:solidFill>
            <a:ln>
              <a:noFill/>
            </a:ln>
            <a:effectLst/>
          </c:spPr>
          <c:cat>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cat>
          <c:val>
            <c:numRef>
              <c:f>Statistics!$K$4:$K$34</c:f>
              <c:numCache>
                <c:formatCode>General</c:formatCode>
                <c:ptCount val="31"/>
                <c:pt idx="0">
                  <c:v>247</c:v>
                </c:pt>
                <c:pt idx="1">
                  <c:v>190</c:v>
                </c:pt>
                <c:pt idx="2">
                  <c:v>293</c:v>
                </c:pt>
                <c:pt idx="3">
                  <c:v>279</c:v>
                </c:pt>
                <c:pt idx="4">
                  <c:v>274</c:v>
                </c:pt>
                <c:pt idx="5">
                  <c:v>177</c:v>
                </c:pt>
                <c:pt idx="6">
                  <c:v>111</c:v>
                </c:pt>
                <c:pt idx="7">
                  <c:v>122</c:v>
                </c:pt>
                <c:pt idx="8">
                  <c:v>193</c:v>
                </c:pt>
                <c:pt idx="9">
                  <c:v>190</c:v>
                </c:pt>
                <c:pt idx="10">
                  <c:v>120</c:v>
                </c:pt>
                <c:pt idx="11">
                  <c:v>215</c:v>
                </c:pt>
                <c:pt idx="12">
                  <c:v>283</c:v>
                </c:pt>
                <c:pt idx="13">
                  <c:v>40</c:v>
                </c:pt>
                <c:pt idx="14">
                  <c:v>125</c:v>
                </c:pt>
                <c:pt idx="15">
                  <c:v>220</c:v>
                </c:pt>
                <c:pt idx="16">
                  <c:v>435</c:v>
                </c:pt>
                <c:pt idx="17">
                  <c:v>202</c:v>
                </c:pt>
                <c:pt idx="18">
                  <c:v>187</c:v>
                </c:pt>
                <c:pt idx="19">
                  <c:v>307</c:v>
                </c:pt>
                <c:pt idx="21">
                  <c:v>50</c:v>
                </c:pt>
                <c:pt idx="22">
                  <c:v>650</c:v>
                </c:pt>
                <c:pt idx="23">
                  <c:v>367</c:v>
                </c:pt>
                <c:pt idx="24">
                  <c:v>215</c:v>
                </c:pt>
                <c:pt idx="25">
                  <c:v>231</c:v>
                </c:pt>
                <c:pt idx="26">
                  <c:v>247</c:v>
                </c:pt>
                <c:pt idx="28">
                  <c:v>180</c:v>
                </c:pt>
                <c:pt idx="29">
                  <c:v>290</c:v>
                </c:pt>
                <c:pt idx="30">
                  <c:v>153</c:v>
                </c:pt>
              </c:numCache>
            </c:numRef>
          </c:val>
        </c:ser>
        <c:axId val="138884224"/>
        <c:axId val="145252352"/>
      </c:barChart>
      <c:catAx>
        <c:axId val="138884224"/>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252352"/>
        <c:crosses val="autoZero"/>
        <c:auto val="1"/>
        <c:lblAlgn val="ctr"/>
        <c:lblOffset val="100"/>
        <c:noMultiLvlLbl val="1"/>
      </c:catAx>
      <c:valAx>
        <c:axId val="14525235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884224"/>
        <c:crosses val="autoZero"/>
        <c:crossBetween val="between"/>
      </c:valAx>
      <c:spPr>
        <a:noFill/>
        <a:ln>
          <a:noFill/>
        </a:ln>
        <a:effectLst/>
      </c:spPr>
    </c:plotArea>
    <c:legend>
      <c:legendPos val="b"/>
      <c:layout>
        <c:manualLayout>
          <c:xMode val="edge"/>
          <c:yMode val="edge"/>
          <c:x val="0.83979756829703511"/>
          <c:y val="0.19421979510625689"/>
          <c:w val="0.14225707237641416"/>
          <c:h val="9.0726441452882903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aseline="0" dirty="0" err="1"/>
              <a:t>Waterlevel</a:t>
            </a:r>
            <a:r>
              <a:rPr lang="en-US" sz="1100" baseline="0" dirty="0"/>
              <a:t> in cm NSP</a:t>
            </a:r>
          </a:p>
          <a:p>
            <a:pPr>
              <a:defRPr sz="1400" b="0" i="0" u="none" strike="noStrike" kern="1200" spc="0" baseline="0">
                <a:solidFill>
                  <a:schemeClr val="tx1">
                    <a:lumMod val="65000"/>
                    <a:lumOff val="35000"/>
                  </a:schemeClr>
                </a:solidFill>
                <a:latin typeface="+mn-lt"/>
                <a:ea typeface="+mn-ea"/>
                <a:cs typeface="+mn-cs"/>
              </a:defRPr>
            </a:pPr>
            <a:r>
              <a:rPr lang="en-US" sz="1100" baseline="0" dirty="0"/>
              <a:t>Station </a:t>
            </a:r>
            <a:r>
              <a:rPr lang="en-US" sz="1100" baseline="0" dirty="0" smtClean="0"/>
              <a:t>:8505 </a:t>
            </a:r>
            <a:r>
              <a:rPr lang="en-US" sz="1100" baseline="0" dirty="0" err="1"/>
              <a:t>Langa</a:t>
            </a:r>
            <a:r>
              <a:rPr lang="en-US" sz="1100" baseline="0" dirty="0"/>
              <a:t> </a:t>
            </a:r>
            <a:r>
              <a:rPr lang="en-US" sz="1100" baseline="0" dirty="0" err="1"/>
              <a:t>tabbetje</a:t>
            </a:r>
            <a:r>
              <a:rPr lang="en-US" sz="1100" baseline="0" dirty="0"/>
              <a:t> </a:t>
            </a:r>
          </a:p>
          <a:p>
            <a:pPr>
              <a:defRPr sz="1400" b="0" i="0" u="none" strike="noStrike" kern="1200" spc="0" baseline="0">
                <a:solidFill>
                  <a:schemeClr val="tx1">
                    <a:lumMod val="65000"/>
                    <a:lumOff val="35000"/>
                  </a:schemeClr>
                </a:solidFill>
                <a:latin typeface="+mn-lt"/>
                <a:ea typeface="+mn-ea"/>
                <a:cs typeface="+mn-cs"/>
              </a:defRPr>
            </a:pPr>
            <a:r>
              <a:rPr lang="en-US" sz="1100" baseline="0" dirty="0"/>
              <a:t>Period : </a:t>
            </a:r>
            <a:r>
              <a:rPr lang="en-US" sz="1100" baseline="0" dirty="0" smtClean="0"/>
              <a:t>1952 </a:t>
            </a:r>
            <a:r>
              <a:rPr lang="en-US" sz="1100" baseline="0" dirty="0"/>
              <a:t>- 1982</a:t>
            </a:r>
            <a:endParaRPr lang="en-US" sz="1100" dirty="0"/>
          </a:p>
        </c:rich>
      </c:tx>
      <c:layout>
        <c:manualLayout>
          <c:xMode val="edge"/>
          <c:yMode val="edge"/>
          <c:x val="0.32973558493500721"/>
          <c:y val="0.12083989501312337"/>
        </c:manualLayout>
      </c:layout>
      <c:spPr>
        <a:noFill/>
        <a:ln>
          <a:noFill/>
        </a:ln>
        <a:effectLst/>
      </c:spPr>
    </c:title>
    <c:plotArea>
      <c:layout>
        <c:manualLayout>
          <c:layoutTarget val="inner"/>
          <c:xMode val="edge"/>
          <c:yMode val="edge"/>
          <c:x val="5.7001091917773902E-2"/>
          <c:y val="0.3652423469387755"/>
          <c:w val="0.92404972634234672"/>
          <c:h val="0.34092228426803811"/>
        </c:manualLayout>
      </c:layout>
      <c:scatterChart>
        <c:scatterStyle val="smoothMarker"/>
        <c:ser>
          <c:idx val="0"/>
          <c:order val="0"/>
          <c:tx>
            <c:strRef>
              <c:f>Statistics!$I$3</c:f>
              <c:strCache>
                <c:ptCount val="1"/>
                <c:pt idx="0">
                  <c:v>Max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xVal>
          <c:yVal>
            <c:numRef>
              <c:f>Statistics!$I$4:$I$34</c:f>
              <c:numCache>
                <c:formatCode>General</c:formatCode>
                <c:ptCount val="31"/>
                <c:pt idx="0">
                  <c:v>886</c:v>
                </c:pt>
                <c:pt idx="1">
                  <c:v>1006</c:v>
                </c:pt>
                <c:pt idx="2">
                  <c:v>915</c:v>
                </c:pt>
                <c:pt idx="3">
                  <c:v>956</c:v>
                </c:pt>
                <c:pt idx="4">
                  <c:v>912</c:v>
                </c:pt>
                <c:pt idx="5">
                  <c:v>966</c:v>
                </c:pt>
                <c:pt idx="6" formatCode="0">
                  <c:v>959</c:v>
                </c:pt>
                <c:pt idx="7">
                  <c:v>846</c:v>
                </c:pt>
                <c:pt idx="8">
                  <c:v>1050</c:v>
                </c:pt>
                <c:pt idx="9">
                  <c:v>835</c:v>
                </c:pt>
                <c:pt idx="10">
                  <c:v>855</c:v>
                </c:pt>
                <c:pt idx="11">
                  <c:v>1020</c:v>
                </c:pt>
                <c:pt idx="12">
                  <c:v>772</c:v>
                </c:pt>
                <c:pt idx="13">
                  <c:v>801</c:v>
                </c:pt>
                <c:pt idx="14">
                  <c:v>853</c:v>
                </c:pt>
                <c:pt idx="15">
                  <c:v>923</c:v>
                </c:pt>
                <c:pt idx="16">
                  <c:v>1013</c:v>
                </c:pt>
                <c:pt idx="17">
                  <c:v>1068</c:v>
                </c:pt>
                <c:pt idx="18">
                  <c:v>1028</c:v>
                </c:pt>
                <c:pt idx="19">
                  <c:v>991</c:v>
                </c:pt>
                <c:pt idx="20">
                  <c:v>1001</c:v>
                </c:pt>
                <c:pt idx="21">
                  <c:v>833</c:v>
                </c:pt>
                <c:pt idx="22" formatCode="0">
                  <c:v>941</c:v>
                </c:pt>
                <c:pt idx="23">
                  <c:v>1126</c:v>
                </c:pt>
                <c:pt idx="24">
                  <c:v>1062</c:v>
                </c:pt>
                <c:pt idx="25">
                  <c:v>941</c:v>
                </c:pt>
                <c:pt idx="26">
                  <c:v>872</c:v>
                </c:pt>
                <c:pt idx="28">
                  <c:v>921</c:v>
                </c:pt>
                <c:pt idx="29">
                  <c:v>940</c:v>
                </c:pt>
                <c:pt idx="30" formatCode="0">
                  <c:v>979</c:v>
                </c:pt>
              </c:numCache>
            </c:numRef>
          </c:yVal>
          <c:smooth val="1"/>
        </c:ser>
        <c:ser>
          <c:idx val="1"/>
          <c:order val="1"/>
          <c:tx>
            <c:strRef>
              <c:f>Statistics!$J$3</c:f>
              <c:strCache>
                <c:ptCount val="1"/>
                <c:pt idx="0">
                  <c:v>Avg</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xVal>
          <c:yVal>
            <c:numRef>
              <c:f>Statistics!$J$4:$J$34</c:f>
              <c:numCache>
                <c:formatCode>General</c:formatCode>
                <c:ptCount val="31"/>
                <c:pt idx="0">
                  <c:v>628.86612021857889</c:v>
                </c:pt>
                <c:pt idx="1">
                  <c:v>672.72054794520545</c:v>
                </c:pt>
                <c:pt idx="2">
                  <c:v>646.1456043956041</c:v>
                </c:pt>
                <c:pt idx="3">
                  <c:v>665.35068493150686</c:v>
                </c:pt>
                <c:pt idx="4">
                  <c:v>669.00819672131161</c:v>
                </c:pt>
                <c:pt idx="5">
                  <c:v>646.46849315068494</c:v>
                </c:pt>
                <c:pt idx="6" formatCode="0">
                  <c:v>573.74294670846359</c:v>
                </c:pt>
                <c:pt idx="7">
                  <c:v>569.45197740112997</c:v>
                </c:pt>
                <c:pt idx="8">
                  <c:v>615.33606557377038</c:v>
                </c:pt>
                <c:pt idx="9">
                  <c:v>572.73972602739775</c:v>
                </c:pt>
                <c:pt idx="10">
                  <c:v>613.53409090909122</c:v>
                </c:pt>
                <c:pt idx="11">
                  <c:v>692.78082191780857</c:v>
                </c:pt>
                <c:pt idx="12">
                  <c:v>576.77868852459073</c:v>
                </c:pt>
                <c:pt idx="13">
                  <c:v>549.77534246575351</c:v>
                </c:pt>
                <c:pt idx="14">
                  <c:v>607.30976430976432</c:v>
                </c:pt>
                <c:pt idx="15">
                  <c:v>568.21072796934902</c:v>
                </c:pt>
                <c:pt idx="16">
                  <c:v>700.90877192982487</c:v>
                </c:pt>
                <c:pt idx="17">
                  <c:v>689.85164835164801</c:v>
                </c:pt>
                <c:pt idx="18">
                  <c:v>637.52197802197793</c:v>
                </c:pt>
                <c:pt idx="19">
                  <c:v>707.05952380952328</c:v>
                </c:pt>
                <c:pt idx="20">
                  <c:v>666.83540372670791</c:v>
                </c:pt>
                <c:pt idx="21">
                  <c:v>571.50485436893234</c:v>
                </c:pt>
                <c:pt idx="22" formatCode="0">
                  <c:v>683.19230769230774</c:v>
                </c:pt>
                <c:pt idx="23">
                  <c:v>671.99726027397242</c:v>
                </c:pt>
                <c:pt idx="24">
                  <c:v>715.69125683060111</c:v>
                </c:pt>
                <c:pt idx="25">
                  <c:v>623.57808219178082</c:v>
                </c:pt>
                <c:pt idx="26">
                  <c:v>625.19178082191809</c:v>
                </c:pt>
                <c:pt idx="28">
                  <c:v>634.54237288135596</c:v>
                </c:pt>
                <c:pt idx="29">
                  <c:v>626.96164383561609</c:v>
                </c:pt>
                <c:pt idx="30" formatCode="0">
                  <c:v>654.70410958904142</c:v>
                </c:pt>
              </c:numCache>
            </c:numRef>
          </c:yVal>
          <c:smooth val="1"/>
        </c:ser>
        <c:ser>
          <c:idx val="2"/>
          <c:order val="2"/>
          <c:tx>
            <c:strRef>
              <c:f>Statistics!$K$3</c:f>
              <c:strCache>
                <c:ptCount val="1"/>
                <c:pt idx="0">
                  <c:v>Min</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Statistics!$H$4:$H$34</c:f>
              <c:numCache>
                <c:formatCode>General</c:formatCode>
                <c:ptCount val="31"/>
                <c:pt idx="0">
                  <c:v>1952</c:v>
                </c:pt>
                <c:pt idx="1">
                  <c:v>1953</c:v>
                </c:pt>
                <c:pt idx="2">
                  <c:v>1954</c:v>
                </c:pt>
                <c:pt idx="3">
                  <c:v>1955</c:v>
                </c:pt>
                <c:pt idx="4">
                  <c:v>1956</c:v>
                </c:pt>
                <c:pt idx="5">
                  <c:v>1957</c:v>
                </c:pt>
                <c:pt idx="6">
                  <c:v>1958</c:v>
                </c:pt>
                <c:pt idx="7">
                  <c:v>1959</c:v>
                </c:pt>
                <c:pt idx="8">
                  <c:v>1960</c:v>
                </c:pt>
                <c:pt idx="9">
                  <c:v>1961</c:v>
                </c:pt>
                <c:pt idx="10">
                  <c:v>1962</c:v>
                </c:pt>
                <c:pt idx="11">
                  <c:v>1963</c:v>
                </c:pt>
                <c:pt idx="12">
                  <c:v>1964</c:v>
                </c:pt>
                <c:pt idx="13">
                  <c:v>1965</c:v>
                </c:pt>
                <c:pt idx="14">
                  <c:v>1966</c:v>
                </c:pt>
                <c:pt idx="15">
                  <c:v>1967</c:v>
                </c:pt>
                <c:pt idx="16">
                  <c:v>1968</c:v>
                </c:pt>
                <c:pt idx="17">
                  <c:v>1969</c:v>
                </c:pt>
                <c:pt idx="18">
                  <c:v>1970</c:v>
                </c:pt>
                <c:pt idx="19">
                  <c:v>1971</c:v>
                </c:pt>
                <c:pt idx="20">
                  <c:v>1972</c:v>
                </c:pt>
                <c:pt idx="21">
                  <c:v>1973</c:v>
                </c:pt>
                <c:pt idx="22">
                  <c:v>1974</c:v>
                </c:pt>
                <c:pt idx="23">
                  <c:v>1975</c:v>
                </c:pt>
                <c:pt idx="24">
                  <c:v>1976</c:v>
                </c:pt>
                <c:pt idx="25">
                  <c:v>1977</c:v>
                </c:pt>
                <c:pt idx="26">
                  <c:v>1978</c:v>
                </c:pt>
                <c:pt idx="27">
                  <c:v>1979</c:v>
                </c:pt>
                <c:pt idx="28">
                  <c:v>1980</c:v>
                </c:pt>
                <c:pt idx="29">
                  <c:v>1981</c:v>
                </c:pt>
                <c:pt idx="30">
                  <c:v>1982</c:v>
                </c:pt>
              </c:numCache>
            </c:numRef>
          </c:xVal>
          <c:yVal>
            <c:numRef>
              <c:f>Statistics!$K$4:$K$34</c:f>
              <c:numCache>
                <c:formatCode>General</c:formatCode>
                <c:ptCount val="31"/>
                <c:pt idx="0">
                  <c:v>465</c:v>
                </c:pt>
                <c:pt idx="1">
                  <c:v>450</c:v>
                </c:pt>
                <c:pt idx="2">
                  <c:v>475</c:v>
                </c:pt>
                <c:pt idx="3">
                  <c:v>472</c:v>
                </c:pt>
                <c:pt idx="4">
                  <c:v>471</c:v>
                </c:pt>
                <c:pt idx="5">
                  <c:v>446</c:v>
                </c:pt>
                <c:pt idx="6" formatCode="0">
                  <c:v>422</c:v>
                </c:pt>
                <c:pt idx="7">
                  <c:v>427</c:v>
                </c:pt>
                <c:pt idx="8">
                  <c:v>451</c:v>
                </c:pt>
                <c:pt idx="9">
                  <c:v>450</c:v>
                </c:pt>
                <c:pt idx="10">
                  <c:v>426</c:v>
                </c:pt>
                <c:pt idx="11">
                  <c:v>457</c:v>
                </c:pt>
                <c:pt idx="12">
                  <c:v>473</c:v>
                </c:pt>
                <c:pt idx="13">
                  <c:v>375</c:v>
                </c:pt>
                <c:pt idx="14">
                  <c:v>428</c:v>
                </c:pt>
                <c:pt idx="15">
                  <c:v>437</c:v>
                </c:pt>
                <c:pt idx="16">
                  <c:v>543</c:v>
                </c:pt>
                <c:pt idx="17">
                  <c:v>469</c:v>
                </c:pt>
                <c:pt idx="18">
                  <c:v>423</c:v>
                </c:pt>
                <c:pt idx="19">
                  <c:v>473</c:v>
                </c:pt>
                <c:pt idx="20">
                  <c:v>459</c:v>
                </c:pt>
                <c:pt idx="21">
                  <c:v>366</c:v>
                </c:pt>
                <c:pt idx="22" formatCode="0">
                  <c:v>542</c:v>
                </c:pt>
                <c:pt idx="23">
                  <c:v>489</c:v>
                </c:pt>
                <c:pt idx="24">
                  <c:v>457</c:v>
                </c:pt>
                <c:pt idx="25">
                  <c:v>461</c:v>
                </c:pt>
                <c:pt idx="26">
                  <c:v>465</c:v>
                </c:pt>
                <c:pt idx="28">
                  <c:v>447</c:v>
                </c:pt>
                <c:pt idx="29">
                  <c:v>439</c:v>
                </c:pt>
                <c:pt idx="30" formatCode="0">
                  <c:v>432</c:v>
                </c:pt>
              </c:numCache>
            </c:numRef>
          </c:yVal>
          <c:smooth val="1"/>
        </c:ser>
        <c:axId val="150238336"/>
        <c:axId val="150240256"/>
      </c:scatterChart>
      <c:valAx>
        <c:axId val="150238336"/>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40256"/>
        <c:crosses val="autoZero"/>
        <c:crossBetween val="midCat"/>
        <c:majorUnit val="1"/>
      </c:valAx>
      <c:valAx>
        <c:axId val="1502402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38336"/>
        <c:crosses val="autoZero"/>
        <c:crossBetween val="midCat"/>
      </c:valAx>
      <c:spPr>
        <a:noFill/>
        <a:ln>
          <a:noFill/>
        </a:ln>
        <a:effectLst/>
      </c:spPr>
    </c:plotArea>
    <c:legend>
      <c:legendPos val="b"/>
      <c:layout>
        <c:manualLayout>
          <c:xMode val="edge"/>
          <c:yMode val="edge"/>
          <c:x val="0.6117975453707758"/>
          <c:y val="0.24110618985126858"/>
          <c:w val="0.38484253383610989"/>
          <c:h val="6.6099170036177907E-2"/>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ABE37AB-67EF-4200-A6A8-6FE5F9352363}" type="datetimeFigureOut">
              <a:rPr lang="es-EC" smtClean="0"/>
              <a:pPr/>
              <a:t>17/11/2019</a:t>
            </a:fld>
            <a:endParaRPr lang="es-EC"/>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57CF772-9F5E-4CF2-8B6D-E53A7E0EC0BE}" type="slidenum">
              <a:rPr lang="es-EC" smtClean="0"/>
              <a:pPr/>
              <a:t>‹#›</a:t>
            </a:fld>
            <a:endParaRPr lang="es-EC"/>
          </a:p>
        </p:txBody>
      </p:sp>
    </p:spTree>
    <p:extLst>
      <p:ext uri="{BB962C8B-B14F-4D97-AF65-F5344CB8AC3E}">
        <p14:creationId xmlns:p14="http://schemas.microsoft.com/office/powerpoint/2010/main" xmlns="" val="138133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7CF772-9F5E-4CF2-8B6D-E53A7E0EC0BE}" type="slidenum">
              <a:rPr lang="es-EC" smtClean="0"/>
              <a:pPr/>
              <a:t>5</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57CF772-9F5E-4CF2-8B6D-E53A7E0EC0BE}" type="slidenum">
              <a:rPr lang="es-EC" smtClean="0"/>
              <a:pPr/>
              <a:t>20</a:t>
            </a:fld>
            <a:endParaRPr lang="es-EC"/>
          </a:p>
        </p:txBody>
      </p:sp>
    </p:spTree>
    <p:extLst>
      <p:ext uri="{BB962C8B-B14F-4D97-AF65-F5344CB8AC3E}">
        <p14:creationId xmlns:p14="http://schemas.microsoft.com/office/powerpoint/2010/main" xmlns="" val="352548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134401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38976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177566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
        <p:nvSpPr>
          <p:cNvPr id="7" name="Titre 6"/>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xmlns="" val="1104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8733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340753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9" name="Espace réservé du numéro de diapositive 8"/>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219303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5" name="Espace réservé du numéro de diapositive 4"/>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277087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097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29258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17/11/2019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xmlns="" val="47504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7000" b="-17000"/>
          </a:stretch>
        </a:blipFill>
        <a:effectLst/>
      </p:bgPr>
    </p:bg>
    <p:spTree>
      <p:nvGrpSpPr>
        <p:cNvPr id="1" name=""/>
        <p:cNvGrpSpPr/>
        <p:nvPr/>
      </p:nvGrpSpPr>
      <p:grpSpPr>
        <a:xfrm>
          <a:off x="0" y="0"/>
          <a:ext cx="0" cy="0"/>
          <a:chOff x="0" y="0"/>
          <a:chExt cx="0" cy="0"/>
        </a:xfrm>
      </p:grpSpPr>
      <p:pic>
        <p:nvPicPr>
          <p:cNvPr id="8" name="Image 7" descr="Projet de fond OIEau.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2" name="Espace réservé du titre 1"/>
          <p:cNvSpPr>
            <a:spLocks noGrp="1"/>
          </p:cNvSpPr>
          <p:nvPr>
            <p:ph type="title"/>
          </p:nvPr>
        </p:nvSpPr>
        <p:spPr>
          <a:xfrm>
            <a:off x="1424345" y="274638"/>
            <a:ext cx="7262454" cy="1143000"/>
          </a:xfrm>
          <a:prstGeom prst="roundRect">
            <a:avLst/>
          </a:prstGeom>
          <a:solidFill>
            <a:srgbClr val="0B3470">
              <a:alpha val="68000"/>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rmAutofit/>
          </a:bodyPr>
          <a:lstStyle/>
          <a:p>
            <a:r>
              <a:rPr lang="fr-FR" dirty="0"/>
              <a:t>Titre</a:t>
            </a:r>
          </a:p>
        </p:txBody>
      </p:sp>
      <p:sp>
        <p:nvSpPr>
          <p:cNvPr id="3" name="Espace réservé du texte 2"/>
          <p:cNvSpPr>
            <a:spLocks noGrp="1"/>
          </p:cNvSpPr>
          <p:nvPr>
            <p:ph type="body" idx="1"/>
          </p:nvPr>
        </p:nvSpPr>
        <p:spPr>
          <a:xfrm>
            <a:off x="593476" y="1774401"/>
            <a:ext cx="8093323" cy="4351762"/>
          </a:xfrm>
          <a:prstGeom prst="rect">
            <a:avLst/>
          </a:prstGeom>
        </p:spPr>
        <p:txBody>
          <a:bodyPr vert="horz" lIns="91440" tIns="45720" rIns="91440" bIns="45720" rtlCol="0">
            <a:normAutofit/>
          </a:bodyPr>
          <a:lstStyle/>
          <a:p>
            <a:pPr lvl="0"/>
            <a:r>
              <a:rPr lang="fr-FR" dirty="0"/>
              <a:t>Sous-titre</a:t>
            </a:r>
          </a:p>
          <a:p>
            <a:pPr lvl="1"/>
            <a:r>
              <a:rPr lang="fr-FR" dirty="0"/>
              <a:t>Deuxième niveau</a:t>
            </a:r>
          </a:p>
          <a:p>
            <a:pPr lvl="2"/>
            <a:r>
              <a:rPr lang="fr-FR" dirty="0"/>
              <a:t>Troisième niveau</a:t>
            </a:r>
          </a:p>
        </p:txBody>
      </p:sp>
    </p:spTree>
    <p:extLst>
      <p:ext uri="{BB962C8B-B14F-4D97-AF65-F5344CB8AC3E}">
        <p14:creationId xmlns:p14="http://schemas.microsoft.com/office/powerpoint/2010/main" xmlns="" val="16904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tiff"/><Relationship Id="rId5" Type="http://schemas.openxmlformats.org/officeDocument/2006/relationships/image" Target="../media/image12.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2.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2.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4.png"/><Relationship Id="rId7"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2.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5.jpeg"/><Relationship Id="rId4" Type="http://schemas.openxmlformats.org/officeDocument/2006/relationships/image" Target="../media/image14.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4.png"/><Relationship Id="rId7" Type="http://schemas.openxmlformats.org/officeDocument/2006/relationships/image" Target="../media/image20.w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5.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2.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2.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88000"/>
            <a:lum/>
          </a:blip>
          <a:srcRect/>
          <a:stretch>
            <a:fillRect t="-17000" b="-17000"/>
          </a:stretch>
        </a:blipFill>
        <a:effectLst/>
      </p:bgPr>
    </p:bg>
    <p:spTree>
      <p:nvGrpSpPr>
        <p:cNvPr id="1" name=""/>
        <p:cNvGrpSpPr/>
        <p:nvPr/>
      </p:nvGrpSpPr>
      <p:grpSpPr>
        <a:xfrm>
          <a:off x="0" y="0"/>
          <a:ext cx="0" cy="0"/>
          <a:chOff x="0" y="0"/>
          <a:chExt cx="0" cy="0"/>
        </a:xfrm>
      </p:grpSpPr>
      <p:sp>
        <p:nvSpPr>
          <p:cNvPr id="11" name="Sous-titre 2">
            <a:extLst>
              <a:ext uri="{FF2B5EF4-FFF2-40B4-BE49-F238E27FC236}">
                <a16:creationId xmlns:a16="http://schemas.microsoft.com/office/drawing/2014/main" xmlns="" id="{D02D2823-9C6D-4609-A3A4-97126FC5892A}"/>
              </a:ext>
            </a:extLst>
          </p:cNvPr>
          <p:cNvSpPr txBox="1">
            <a:spLocks/>
          </p:cNvSpPr>
          <p:nvPr/>
        </p:nvSpPr>
        <p:spPr>
          <a:xfrm>
            <a:off x="0" y="3810000"/>
            <a:ext cx="2392334" cy="20703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pt-BR" sz="500" dirty="0" smtClean="0">
              <a:solidFill>
                <a:srgbClr val="1F497D"/>
              </a:solidFill>
            </a:endParaRPr>
          </a:p>
          <a:p>
            <a:pPr marL="0" indent="0" algn="ctr">
              <a:buFont typeface="Arial"/>
              <a:buNone/>
              <a:defRPr/>
            </a:pPr>
            <a:r>
              <a:rPr lang="pt-BR" sz="1600" b="1" u="sng" dirty="0" err="1" smtClean="0">
                <a:solidFill>
                  <a:schemeClr val="accent5">
                    <a:lumMod val="50000"/>
                  </a:schemeClr>
                </a:solidFill>
              </a:rPr>
              <a:t>Hydrologic</a:t>
            </a:r>
            <a:r>
              <a:rPr lang="pt-BR" sz="1600" b="1" u="sng" dirty="0" smtClean="0">
                <a:solidFill>
                  <a:schemeClr val="accent5">
                    <a:lumMod val="50000"/>
                  </a:schemeClr>
                </a:solidFill>
              </a:rPr>
              <a:t> </a:t>
            </a:r>
            <a:r>
              <a:rPr lang="pt-BR" sz="1600" b="1" u="sng" dirty="0" err="1" smtClean="0">
                <a:solidFill>
                  <a:schemeClr val="accent5">
                    <a:lumMod val="50000"/>
                  </a:schemeClr>
                </a:solidFill>
              </a:rPr>
              <a:t>monitoring</a:t>
            </a:r>
            <a:r>
              <a:rPr lang="pt-BR" sz="1600" b="1" u="sng" dirty="0" smtClean="0">
                <a:solidFill>
                  <a:schemeClr val="accent5">
                    <a:lumMod val="50000"/>
                  </a:schemeClr>
                </a:solidFill>
              </a:rPr>
              <a:t>: </a:t>
            </a:r>
            <a:r>
              <a:rPr lang="pt-BR" sz="1600" b="1" u="sng" dirty="0" err="1" smtClean="0">
                <a:solidFill>
                  <a:schemeClr val="accent5">
                    <a:lumMod val="50000"/>
                  </a:schemeClr>
                </a:solidFill>
              </a:rPr>
              <a:t>Impact</a:t>
            </a:r>
            <a:r>
              <a:rPr lang="pt-BR" sz="1600" b="1" u="sng" dirty="0" smtClean="0">
                <a:solidFill>
                  <a:schemeClr val="accent5">
                    <a:lumMod val="50000"/>
                  </a:schemeClr>
                </a:solidFill>
              </a:rPr>
              <a:t> </a:t>
            </a:r>
            <a:r>
              <a:rPr lang="pt-BR" sz="1600" b="1" u="sng" dirty="0" err="1" smtClean="0">
                <a:solidFill>
                  <a:schemeClr val="accent5">
                    <a:lumMod val="50000"/>
                  </a:schemeClr>
                </a:solidFill>
              </a:rPr>
              <a:t>modelling</a:t>
            </a:r>
            <a:r>
              <a:rPr lang="pt-BR" sz="1600" b="1" u="sng" dirty="0" smtClean="0">
                <a:solidFill>
                  <a:schemeClr val="accent5">
                    <a:lumMod val="50000"/>
                  </a:schemeClr>
                </a:solidFill>
              </a:rPr>
              <a:t> &amp; </a:t>
            </a:r>
            <a:r>
              <a:rPr lang="pt-BR" sz="1600" b="1" u="sng" dirty="0" err="1" smtClean="0">
                <a:solidFill>
                  <a:schemeClr val="accent5">
                    <a:lumMod val="50000"/>
                  </a:schemeClr>
                </a:solidFill>
              </a:rPr>
              <a:t>Climate</a:t>
            </a:r>
            <a:r>
              <a:rPr lang="pt-BR" sz="1600" b="1" u="sng" dirty="0" smtClean="0">
                <a:solidFill>
                  <a:schemeClr val="accent5">
                    <a:lumMod val="50000"/>
                  </a:schemeClr>
                </a:solidFill>
              </a:rPr>
              <a:t> </a:t>
            </a:r>
            <a:r>
              <a:rPr lang="pt-BR" sz="1600" b="1" u="sng" dirty="0" err="1" smtClean="0">
                <a:solidFill>
                  <a:schemeClr val="accent5">
                    <a:lumMod val="50000"/>
                  </a:schemeClr>
                </a:solidFill>
              </a:rPr>
              <a:t>Resilience</a:t>
            </a:r>
            <a:endParaRPr lang="pt-BR" sz="1600" b="1" u="sng" dirty="0" smtClean="0">
              <a:solidFill>
                <a:schemeClr val="accent5">
                  <a:lumMod val="50000"/>
                </a:schemeClr>
              </a:solidFill>
            </a:endParaRPr>
          </a:p>
          <a:p>
            <a:pPr marL="0" indent="0" algn="ctr">
              <a:buFont typeface="Arial"/>
              <a:buNone/>
              <a:defRPr/>
            </a:pPr>
            <a:endParaRPr lang="pt-BR" sz="500" b="1" dirty="0" smtClean="0">
              <a:solidFill>
                <a:srgbClr val="1F497D"/>
              </a:solidFill>
            </a:endParaRPr>
          </a:p>
          <a:p>
            <a:pPr marL="0" indent="0" algn="ctr">
              <a:buNone/>
              <a:defRPr/>
            </a:pPr>
            <a:r>
              <a:rPr lang="pt-BR" sz="1600" b="1" i="1" dirty="0" smtClean="0">
                <a:solidFill>
                  <a:schemeClr val="accent3">
                    <a:lumMod val="75000"/>
                  </a:schemeClr>
                </a:solidFill>
              </a:rPr>
              <a:t>P. </a:t>
            </a:r>
            <a:r>
              <a:rPr lang="pt-BR" sz="1600" b="1" i="1" dirty="0" err="1" smtClean="0">
                <a:solidFill>
                  <a:schemeClr val="accent3">
                    <a:lumMod val="75000"/>
                  </a:schemeClr>
                </a:solidFill>
              </a:rPr>
              <a:t>Donk</a:t>
            </a:r>
            <a:r>
              <a:rPr lang="pt-BR" sz="1600" b="1" i="1" dirty="0" smtClean="0">
                <a:solidFill>
                  <a:schemeClr val="accent3">
                    <a:lumMod val="75000"/>
                  </a:schemeClr>
                </a:solidFill>
              </a:rPr>
              <a:t> &amp; </a:t>
            </a:r>
            <a:r>
              <a:rPr lang="pt-BR" sz="1600" b="1" i="1" dirty="0" err="1" smtClean="0">
                <a:solidFill>
                  <a:schemeClr val="accent3">
                    <a:lumMod val="75000"/>
                  </a:schemeClr>
                </a:solidFill>
              </a:rPr>
              <a:t>F.Kosso</a:t>
            </a:r>
            <a:r>
              <a:rPr lang="pt-BR" sz="1600" b="1" i="1" dirty="0" smtClean="0">
                <a:solidFill>
                  <a:schemeClr val="accent3">
                    <a:lumMod val="75000"/>
                  </a:schemeClr>
                </a:solidFill>
              </a:rPr>
              <a:t>  </a:t>
            </a:r>
            <a:br>
              <a:rPr lang="pt-BR" sz="1600" b="1" i="1" dirty="0" smtClean="0">
                <a:solidFill>
                  <a:schemeClr val="accent3">
                    <a:lumMod val="75000"/>
                  </a:schemeClr>
                </a:solidFill>
              </a:rPr>
            </a:br>
            <a:r>
              <a:rPr lang="pt-BR" sz="1600" b="1" i="1" dirty="0" smtClean="0">
                <a:solidFill>
                  <a:schemeClr val="accent3">
                    <a:lumMod val="75000"/>
                  </a:schemeClr>
                </a:solidFill>
              </a:rPr>
              <a:t>– 26 Nov. 2019 - </a:t>
            </a:r>
            <a:r>
              <a:rPr lang="pt-BR" sz="1600" b="1" i="1" dirty="0" err="1" smtClean="0">
                <a:solidFill>
                  <a:schemeClr val="accent3">
                    <a:lumMod val="75000"/>
                  </a:schemeClr>
                </a:solidFill>
              </a:rPr>
              <a:t>Cayenne</a:t>
            </a:r>
            <a:endParaRPr lang="pt-BR" sz="1800" b="1" i="1" dirty="0">
              <a:solidFill>
                <a:schemeClr val="accent3">
                  <a:lumMod val="75000"/>
                </a:schemeClr>
              </a:solidFill>
            </a:endParaRPr>
          </a:p>
        </p:txBody>
      </p:sp>
      <p:pic>
        <p:nvPicPr>
          <p:cNvPr id="9" name="Picture 2" descr="Office de l'eau de Guya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84743" y="524493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RÃ©sultat de recherche d'images pour &quot;drapeau europÃ©en&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95661" y="6213469"/>
            <a:ext cx="717695" cy="433406"/>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19 Imagen" descr="P:\EU\France\BVEU 1813-Guyane Bioplateaux OEG\7-activités\5. Communication\Logos\Logo - EEG_Signature_PCIA.jpg"/>
          <p:cNvPicPr/>
          <p:nvPr/>
        </p:nvPicPr>
        <p:blipFill>
          <a:blip r:embed="rId5" cstate="print"/>
          <a:stretch>
            <a:fillRect/>
          </a:stretch>
        </p:blipFill>
        <p:spPr bwMode="auto">
          <a:xfrm>
            <a:off x="6300192" y="6125060"/>
            <a:ext cx="720080" cy="598460"/>
          </a:xfrm>
          <a:prstGeom prst="rect">
            <a:avLst/>
          </a:prstGeom>
        </p:spPr>
      </p:pic>
      <p:pic>
        <p:nvPicPr>
          <p:cNvPr id="21" name="20 Imagen" descr="P:\EU\France\BVEU 1813-Guyane Bioplateaux OEG\7-activités\5. Communication\Logos\Logo_CTG.jpg"/>
          <p:cNvPicPr/>
          <p:nvPr/>
        </p:nvPicPr>
        <p:blipFill>
          <a:blip r:embed="rId6" cstate="print"/>
          <a:stretch>
            <a:fillRect/>
          </a:stretch>
        </p:blipFill>
        <p:spPr bwMode="auto">
          <a:xfrm>
            <a:off x="8244409" y="6125059"/>
            <a:ext cx="648072" cy="598461"/>
          </a:xfrm>
          <a:prstGeom prst="rect">
            <a:avLst/>
          </a:prstGeom>
        </p:spPr>
      </p:pic>
      <p:pic>
        <p:nvPicPr>
          <p:cNvPr id="22" name="21 Imagen" descr="P:\EU\France\BVEU 1813-Guyane Bioplateaux OEG\7-activités\5. Communication\Logos\Logo-CNES.jpg"/>
          <p:cNvPicPr/>
          <p:nvPr/>
        </p:nvPicPr>
        <p:blipFill>
          <a:blip r:embed="rId7" cstate="print"/>
          <a:stretch>
            <a:fillRect/>
          </a:stretch>
        </p:blipFill>
        <p:spPr bwMode="auto">
          <a:xfrm>
            <a:off x="4854147" y="6021288"/>
            <a:ext cx="653957" cy="634203"/>
          </a:xfrm>
          <a:prstGeom prst="rect">
            <a:avLst/>
          </a:prstGeom>
        </p:spPr>
      </p:pic>
      <p:pic>
        <p:nvPicPr>
          <p:cNvPr id="13" name="Picture 8" descr="https://gestor.amapa.gov.br/img/logos/c18b3ab5c88d045bbe5d528e21883e88.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427216" y="5304563"/>
            <a:ext cx="1064783" cy="475469"/>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age 1"/>
          <p:cNvPicPr/>
          <p:nvPr/>
        </p:nvPicPr>
        <p:blipFill>
          <a:blip r:embed="rId9"/>
          <a:stretch>
            <a:fillRect/>
          </a:stretch>
        </p:blipFill>
        <p:spPr bwMode="auto">
          <a:xfrm>
            <a:off x="485680" y="5904818"/>
            <a:ext cx="948086" cy="617302"/>
          </a:xfrm>
          <a:prstGeom prst="rect">
            <a:avLst/>
          </a:prstGeom>
        </p:spPr>
      </p:pic>
      <p:pic>
        <p:nvPicPr>
          <p:cNvPr id="14" name="13 Imagen"/>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724128" y="5805264"/>
            <a:ext cx="470961" cy="984508"/>
          </a:xfrm>
          <a:prstGeom prst="rect">
            <a:avLst/>
          </a:prstGeom>
          <a:noFill/>
          <a:ln>
            <a:noFill/>
          </a:ln>
        </p:spPr>
      </p:pic>
      <p:pic>
        <p:nvPicPr>
          <p:cNvPr id="15" name="Image 14" descr="P:\EU\France\BVEU 1813-Guyane Bioplateaux OEG\7-activités\5. Communication\Logos\AdeKus\AdeKlogo.jpg"/>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644074" y="5235543"/>
            <a:ext cx="653214" cy="674930"/>
          </a:xfrm>
          <a:prstGeom prst="rect">
            <a:avLst/>
          </a:prstGeom>
          <a:noFill/>
          <a:ln>
            <a:noFill/>
          </a:ln>
        </p:spPr>
      </p:pic>
      <p:pic>
        <p:nvPicPr>
          <p:cNvPr id="18" name="Imagen 6" descr="Descripción: H:\Multimedia\Images\Logos\OIE\Couleur\LOGOS ET TEXTE_OK\Logo_Fr.jpg"/>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8326032" y="5183324"/>
            <a:ext cx="537210" cy="723900"/>
          </a:xfrm>
          <a:prstGeom prst="rect">
            <a:avLst/>
          </a:prstGeom>
          <a:noFill/>
        </p:spPr>
      </p:pic>
    </p:spTree>
    <p:extLst>
      <p:ext uri="{BB962C8B-B14F-4D97-AF65-F5344CB8AC3E}">
        <p14:creationId xmlns:p14="http://schemas.microsoft.com/office/powerpoint/2010/main" xmlns="" val="1381129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Case </a:t>
            </a:r>
            <a:r>
              <a:rPr lang="pt-BR" sz="3200" dirty="0" err="1" smtClean="0"/>
              <a:t>study</a:t>
            </a:r>
            <a:r>
              <a:rPr lang="pt-BR" sz="3200" dirty="0" smtClean="0"/>
              <a:t>: Application to Suriname </a:t>
            </a:r>
            <a:r>
              <a:rPr lang="pt-BR" sz="3200" dirty="0" err="1" smtClean="0"/>
              <a:t>r</a:t>
            </a:r>
            <a:r>
              <a:rPr lang="pt-BR" sz="3200" dirty="0" err="1" smtClean="0"/>
              <a:t>iver</a:t>
            </a:r>
            <a:r>
              <a:rPr lang="pt-BR" sz="3200" dirty="0" smtClean="0"/>
              <a:t> </a:t>
            </a:r>
            <a:r>
              <a:rPr lang="pt-BR" sz="3200" dirty="0" err="1" smtClean="0"/>
              <a:t>basin</a:t>
            </a:r>
            <a:r>
              <a:rPr lang="pt-BR" sz="3200" dirty="0" smtClean="0"/>
              <a:t>/</a:t>
            </a:r>
            <a:br>
              <a:rPr lang="pt-BR" sz="3200" dirty="0" smtClean="0"/>
            </a:br>
            <a:r>
              <a:rPr lang="pt-BR" sz="3200" dirty="0" err="1" smtClean="0"/>
              <a:t>Hydropower</a:t>
            </a:r>
            <a:r>
              <a:rPr lang="pt-BR" sz="3200" dirty="0" smtClean="0"/>
              <a:t> future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9" name="Picture 2" descr="F:\CM Conference Peru + Santo Domingo + Cuba + Jamaica\Modellers Meeting Jamaica\1.5 vs 2.0 Hydro Paper\Fig1.tif"/>
          <p:cNvPicPr>
            <a:picLocks noChangeAspect="1" noChangeArrowheads="1"/>
          </p:cNvPicPr>
          <p:nvPr/>
        </p:nvPicPr>
        <p:blipFill>
          <a:blip r:embed="rId6"/>
          <a:srcRect/>
          <a:stretch>
            <a:fillRect/>
          </a:stretch>
        </p:blipFill>
        <p:spPr bwMode="auto">
          <a:xfrm>
            <a:off x="1828800" y="1600200"/>
            <a:ext cx="5608320" cy="4206240"/>
          </a:xfrm>
          <a:prstGeom prst="rect">
            <a:avLst/>
          </a:prstGeom>
          <a:noFill/>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Case </a:t>
            </a:r>
            <a:r>
              <a:rPr lang="pt-BR" sz="3200" dirty="0" err="1" smtClean="0"/>
              <a:t>study</a:t>
            </a:r>
            <a:r>
              <a:rPr lang="pt-BR" sz="3200" dirty="0" smtClean="0"/>
              <a:t>: Application to Suriname </a:t>
            </a:r>
            <a:r>
              <a:rPr lang="pt-BR" sz="3200" dirty="0" err="1" smtClean="0"/>
              <a:t>Riverbasin</a:t>
            </a:r>
            <a:r>
              <a:rPr lang="pt-BR" sz="3200" dirty="0" smtClean="0"/>
              <a:t>/</a:t>
            </a:r>
            <a:br>
              <a:rPr lang="pt-BR" sz="3200" dirty="0" smtClean="0"/>
            </a:br>
            <a:r>
              <a:rPr lang="pt-BR" sz="3200" dirty="0" err="1" smtClean="0"/>
              <a:t>Hydropower</a:t>
            </a:r>
            <a:r>
              <a:rPr lang="pt-BR" sz="3200" dirty="0" smtClean="0"/>
              <a:t> future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12" name="Picture 2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97025" y="1447800"/>
            <a:ext cx="6035675" cy="4754563"/>
          </a:xfrm>
          <a:prstGeom prst="rect">
            <a:avLst/>
          </a:prstGeom>
          <a:noFill/>
          <a:ln w="9525">
            <a:noFill/>
            <a:miter lim="800000"/>
            <a:headEnd/>
            <a:tailEnd/>
          </a:ln>
        </p:spPr>
      </p:pic>
      <p:sp>
        <p:nvSpPr>
          <p:cNvPr id="13" name="AutoShape 122"/>
          <p:cNvSpPr>
            <a:spLocks noChangeArrowheads="1"/>
          </p:cNvSpPr>
          <p:nvPr/>
        </p:nvSpPr>
        <p:spPr bwMode="auto">
          <a:xfrm>
            <a:off x="5656263" y="1828800"/>
            <a:ext cx="1198562" cy="533400"/>
          </a:xfrm>
          <a:prstGeom prst="roundRect">
            <a:avLst>
              <a:gd name="adj" fmla="val 16667"/>
            </a:avLst>
          </a:prstGeom>
          <a:solidFill>
            <a:srgbClr val="FFFFFF">
              <a:alpha val="0"/>
            </a:srgbClr>
          </a:solidFill>
          <a:ln w="9525">
            <a:noFill/>
            <a:round/>
            <a:headEnd/>
            <a:tailEnd/>
          </a:ln>
        </p:spPr>
        <p:txBody>
          <a:bodyPr lIns="91418" tIns="45709" rIns="91418" bIns="45709" anchor="ctr"/>
          <a:lstStyle/>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endParaRPr lang="en-US" altLang="en-US" sz="200">
              <a:latin typeface="Tahoma" pitchFamily="34" charset="0"/>
            </a:endParaRPr>
          </a:p>
          <a:p>
            <a:pPr algn="ctr"/>
            <a:endParaRPr lang="en-US" altLang="en-US"/>
          </a:p>
        </p:txBody>
      </p:sp>
      <p:sp>
        <p:nvSpPr>
          <p:cNvPr id="14" name="AutoShape 123"/>
          <p:cNvSpPr>
            <a:spLocks noChangeArrowheads="1"/>
          </p:cNvSpPr>
          <p:nvPr/>
        </p:nvSpPr>
        <p:spPr bwMode="auto">
          <a:xfrm>
            <a:off x="3197225" y="3581400"/>
            <a:ext cx="2835275" cy="9302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a:latin typeface="Tahoma" pitchFamily="34" charset="0"/>
              </a:rPr>
              <a:t>Hydrologic response simulations/ river discharge</a:t>
            </a:r>
            <a:endParaRPr lang="en-US" altLang="en-US" sz="2000"/>
          </a:p>
        </p:txBody>
      </p:sp>
      <p:sp>
        <p:nvSpPr>
          <p:cNvPr id="15" name="AutoShape 128"/>
          <p:cNvSpPr>
            <a:spLocks noChangeArrowheads="1"/>
          </p:cNvSpPr>
          <p:nvPr/>
        </p:nvSpPr>
        <p:spPr bwMode="auto">
          <a:xfrm>
            <a:off x="2054055" y="5097463"/>
            <a:ext cx="5223045" cy="723900"/>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1000" dirty="0">
                <a:latin typeface="Tahoma" pitchFamily="34" charset="0"/>
              </a:rPr>
              <a:t>                                            </a:t>
            </a:r>
          </a:p>
          <a:p>
            <a:pPr algn="ctr"/>
            <a:r>
              <a:rPr lang="en-US" altLang="en-US" sz="2000" dirty="0">
                <a:latin typeface="Tahoma" pitchFamily="34" charset="0"/>
              </a:rPr>
              <a:t>Analyzing climate change </a:t>
            </a:r>
            <a:r>
              <a:rPr lang="en-US" altLang="en-US" sz="2000" dirty="0" smtClean="0">
                <a:latin typeface="Tahoma" pitchFamily="34" charset="0"/>
              </a:rPr>
              <a:t>impacts </a:t>
            </a:r>
            <a:r>
              <a:rPr lang="en-US" altLang="en-US" sz="2000" dirty="0">
                <a:latin typeface="Tahoma" pitchFamily="34" charset="0"/>
              </a:rPr>
              <a:t>on water resources, hence hydropower potential</a:t>
            </a:r>
          </a:p>
          <a:p>
            <a:pPr algn="ctr"/>
            <a:endParaRPr lang="en-US" altLang="en-US" dirty="0"/>
          </a:p>
        </p:txBody>
      </p:sp>
      <p:cxnSp>
        <p:nvCxnSpPr>
          <p:cNvPr id="16" name="AutoShape 130"/>
          <p:cNvCxnSpPr>
            <a:cxnSpLocks noChangeShapeType="1"/>
          </p:cNvCxnSpPr>
          <p:nvPr/>
        </p:nvCxnSpPr>
        <p:spPr bwMode="auto">
          <a:xfrm>
            <a:off x="2892425" y="1981200"/>
            <a:ext cx="0" cy="520700"/>
          </a:xfrm>
          <a:prstGeom prst="straightConnector1">
            <a:avLst/>
          </a:prstGeom>
          <a:noFill/>
          <a:ln w="9525">
            <a:solidFill>
              <a:srgbClr val="000000"/>
            </a:solidFill>
            <a:round/>
            <a:headEnd/>
            <a:tailEnd type="triangle" w="med" len="med"/>
          </a:ln>
        </p:spPr>
      </p:cxnSp>
      <p:cxnSp>
        <p:nvCxnSpPr>
          <p:cNvPr id="17" name="AutoShape 131"/>
          <p:cNvCxnSpPr>
            <a:cxnSpLocks noChangeShapeType="1"/>
          </p:cNvCxnSpPr>
          <p:nvPr/>
        </p:nvCxnSpPr>
        <p:spPr bwMode="auto">
          <a:xfrm>
            <a:off x="6321425" y="1981200"/>
            <a:ext cx="0" cy="520700"/>
          </a:xfrm>
          <a:prstGeom prst="straightConnector1">
            <a:avLst/>
          </a:prstGeom>
          <a:noFill/>
          <a:ln w="9525">
            <a:solidFill>
              <a:srgbClr val="000000"/>
            </a:solidFill>
            <a:round/>
            <a:headEnd/>
            <a:tailEnd type="triangle" w="med" len="med"/>
          </a:ln>
        </p:spPr>
      </p:cxnSp>
      <p:cxnSp>
        <p:nvCxnSpPr>
          <p:cNvPr id="18" name="AutoShape 135"/>
          <p:cNvCxnSpPr>
            <a:cxnSpLocks noChangeShapeType="1"/>
          </p:cNvCxnSpPr>
          <p:nvPr/>
        </p:nvCxnSpPr>
        <p:spPr bwMode="auto">
          <a:xfrm>
            <a:off x="4616450" y="3251200"/>
            <a:ext cx="0" cy="328613"/>
          </a:xfrm>
          <a:prstGeom prst="straightConnector1">
            <a:avLst/>
          </a:prstGeom>
          <a:noFill/>
          <a:ln w="9525">
            <a:solidFill>
              <a:srgbClr val="000000"/>
            </a:solidFill>
            <a:round/>
            <a:headEnd/>
            <a:tailEnd type="triangle" w="med" len="med"/>
          </a:ln>
        </p:spPr>
      </p:cxnSp>
      <p:cxnSp>
        <p:nvCxnSpPr>
          <p:cNvPr id="19" name="AutoShape 137"/>
          <p:cNvCxnSpPr>
            <a:cxnSpLocks noChangeShapeType="1"/>
            <a:stCxn id="14" idx="2"/>
          </p:cNvCxnSpPr>
          <p:nvPr/>
        </p:nvCxnSpPr>
        <p:spPr bwMode="auto">
          <a:xfrm rot="5400000">
            <a:off x="4321969" y="4804569"/>
            <a:ext cx="585788" cy="1588"/>
          </a:xfrm>
          <a:prstGeom prst="straightConnector1">
            <a:avLst/>
          </a:prstGeom>
          <a:noFill/>
          <a:ln w="9525">
            <a:solidFill>
              <a:srgbClr val="000000"/>
            </a:solidFill>
            <a:round/>
            <a:headEnd/>
            <a:tailEnd type="triangle" w="med" len="med"/>
          </a:ln>
        </p:spPr>
      </p:cxnSp>
      <p:sp>
        <p:nvSpPr>
          <p:cNvPr id="20" name="Arc 139"/>
          <p:cNvSpPr>
            <a:spLocks/>
          </p:cNvSpPr>
          <p:nvPr/>
        </p:nvSpPr>
        <p:spPr bwMode="auto">
          <a:xfrm rot="5258972" flipV="1">
            <a:off x="4432301" y="2741612"/>
            <a:ext cx="360362" cy="658813"/>
          </a:xfrm>
          <a:custGeom>
            <a:avLst/>
            <a:gdLst>
              <a:gd name="T0" fmla="*/ 2147483647 w 21600"/>
              <a:gd name="T1" fmla="*/ 0 h 41026"/>
              <a:gd name="T2" fmla="*/ 2147483647 w 21600"/>
              <a:gd name="T3" fmla="*/ 2147483647 h 41026"/>
              <a:gd name="T4" fmla="*/ 0 w 21600"/>
              <a:gd name="T5" fmla="*/ 2147483647 h 41026"/>
              <a:gd name="T6" fmla="*/ 0 60000 65536"/>
              <a:gd name="T7" fmla="*/ 0 60000 65536"/>
              <a:gd name="T8" fmla="*/ 0 60000 65536"/>
              <a:gd name="T9" fmla="*/ 0 w 21600"/>
              <a:gd name="T10" fmla="*/ 0 h 41026"/>
              <a:gd name="T11" fmla="*/ 21600 w 21600"/>
              <a:gd name="T12" fmla="*/ 41026 h 41026"/>
            </a:gdLst>
            <a:ahLst/>
            <a:cxnLst>
              <a:cxn ang="T6">
                <a:pos x="T0" y="T1"/>
              </a:cxn>
              <a:cxn ang="T7">
                <a:pos x="T2" y="T3"/>
              </a:cxn>
              <a:cxn ang="T8">
                <a:pos x="T4" y="T5"/>
              </a:cxn>
            </a:cxnLst>
            <a:rect l="T9" t="T10" r="T11" b="T12"/>
            <a:pathLst>
              <a:path w="21600" h="41026" fill="none" extrusionOk="0">
                <a:moveTo>
                  <a:pt x="5579" y="-1"/>
                </a:moveTo>
                <a:cubicBezTo>
                  <a:pt x="15027" y="2526"/>
                  <a:pt x="21600" y="11086"/>
                  <a:pt x="21600" y="20867"/>
                </a:cubicBezTo>
                <a:cubicBezTo>
                  <a:pt x="21600" y="29802"/>
                  <a:pt x="16097" y="37816"/>
                  <a:pt x="7757" y="41025"/>
                </a:cubicBezTo>
              </a:path>
              <a:path w="21600" h="41026" stroke="0" extrusionOk="0">
                <a:moveTo>
                  <a:pt x="5579" y="-1"/>
                </a:moveTo>
                <a:cubicBezTo>
                  <a:pt x="15027" y="2526"/>
                  <a:pt x="21600" y="11086"/>
                  <a:pt x="21600" y="20867"/>
                </a:cubicBezTo>
                <a:cubicBezTo>
                  <a:pt x="21600" y="29802"/>
                  <a:pt x="16097" y="37816"/>
                  <a:pt x="7757" y="41025"/>
                </a:cubicBezTo>
                <a:lnTo>
                  <a:pt x="0" y="20867"/>
                </a:lnTo>
                <a:lnTo>
                  <a:pt x="5579" y="-1"/>
                </a:lnTo>
                <a:close/>
              </a:path>
            </a:pathLst>
          </a:custGeom>
          <a:noFill/>
          <a:ln w="9525">
            <a:solidFill>
              <a:srgbClr val="000000"/>
            </a:solidFill>
            <a:round/>
            <a:headEnd/>
            <a:tailEnd/>
          </a:ln>
        </p:spPr>
        <p:txBody>
          <a:bodyPr lIns="91418" tIns="45709" rIns="91418" bIns="45709"/>
          <a:lstStyle/>
          <a:p>
            <a:endParaRPr lang="en-US"/>
          </a:p>
        </p:txBody>
      </p:sp>
      <p:sp>
        <p:nvSpPr>
          <p:cNvPr id="21" name="AutoShape 121"/>
          <p:cNvSpPr>
            <a:spLocks noChangeArrowheads="1"/>
          </p:cNvSpPr>
          <p:nvPr/>
        </p:nvSpPr>
        <p:spPr bwMode="auto">
          <a:xfrm>
            <a:off x="4873625" y="25146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a:latin typeface="Tahoma" pitchFamily="34" charset="0"/>
              </a:rPr>
              <a:t>Downscaling </a:t>
            </a:r>
            <a:r>
              <a:rPr lang="en-US" altLang="en-US" sz="2000" dirty="0" smtClean="0">
                <a:latin typeface="Tahoma" pitchFamily="34" charset="0"/>
              </a:rPr>
              <a:t>climate </a:t>
            </a:r>
            <a:r>
              <a:rPr lang="en-US" altLang="en-US" sz="2000" dirty="0">
                <a:latin typeface="Tahoma" pitchFamily="34" charset="0"/>
              </a:rPr>
              <a:t>change scenarios </a:t>
            </a:r>
            <a:endParaRPr lang="en-US" altLang="en-US" sz="2000" dirty="0"/>
          </a:p>
        </p:txBody>
      </p:sp>
      <p:sp>
        <p:nvSpPr>
          <p:cNvPr id="22" name="AutoShape 118"/>
          <p:cNvSpPr>
            <a:spLocks noChangeArrowheads="1"/>
          </p:cNvSpPr>
          <p:nvPr/>
        </p:nvSpPr>
        <p:spPr bwMode="auto">
          <a:xfrm>
            <a:off x="1520825" y="14478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r>
              <a:rPr lang="en-US" altLang="en-US" sz="2000" dirty="0" smtClean="0">
                <a:latin typeface="Tahoma" pitchFamily="34" charset="0"/>
              </a:rPr>
              <a:t>Observed data</a:t>
            </a:r>
            <a:endParaRPr lang="en-US" altLang="en-US" sz="2000" dirty="0">
              <a:latin typeface="Tahoma" pitchFamily="34" charset="0"/>
            </a:endParaRPr>
          </a:p>
          <a:p>
            <a:pPr algn="ctr">
              <a:spcAft>
                <a:spcPts val="1000"/>
              </a:spcAft>
            </a:pPr>
            <a:r>
              <a:rPr lang="en-US" altLang="en-US" sz="2000" dirty="0">
                <a:latin typeface="Tahoma" pitchFamily="34" charset="0"/>
              </a:rPr>
              <a:t>(pre-</a:t>
            </a:r>
            <a:r>
              <a:rPr lang="en-US" altLang="en-US" sz="2000" dirty="0" smtClean="0">
                <a:latin typeface="Tahoma" pitchFamily="34" charset="0"/>
              </a:rPr>
              <a:t>)processing</a:t>
            </a:r>
            <a:endParaRPr lang="en-US" altLang="en-US" sz="2000" dirty="0"/>
          </a:p>
        </p:txBody>
      </p:sp>
      <p:sp>
        <p:nvSpPr>
          <p:cNvPr id="23" name="AutoShape 119"/>
          <p:cNvSpPr>
            <a:spLocks noChangeArrowheads="1"/>
          </p:cNvSpPr>
          <p:nvPr/>
        </p:nvSpPr>
        <p:spPr bwMode="auto">
          <a:xfrm>
            <a:off x="4873625" y="14478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a:latin typeface="Tahoma" pitchFamily="34" charset="0"/>
              </a:rPr>
              <a:t>Climate modeling</a:t>
            </a:r>
            <a:endParaRPr lang="en-US" altLang="en-US" sz="2000" dirty="0"/>
          </a:p>
        </p:txBody>
      </p:sp>
      <p:sp>
        <p:nvSpPr>
          <p:cNvPr id="24" name="TextBox 23"/>
          <p:cNvSpPr txBox="1">
            <a:spLocks noChangeArrowheads="1"/>
          </p:cNvSpPr>
          <p:nvPr/>
        </p:nvSpPr>
        <p:spPr bwMode="auto">
          <a:xfrm>
            <a:off x="1597025" y="5394325"/>
            <a:ext cx="1754188" cy="400087"/>
          </a:xfrm>
          <a:prstGeom prst="rect">
            <a:avLst/>
          </a:prstGeom>
          <a:noFill/>
          <a:ln w="9525">
            <a:noFill/>
            <a:miter lim="800000"/>
            <a:headEnd/>
            <a:tailEnd/>
          </a:ln>
        </p:spPr>
        <p:txBody>
          <a:bodyPr lIns="91418" tIns="45709" rIns="91418" bIns="45709">
            <a:spAutoFit/>
          </a:bodyPr>
          <a:lstStyle/>
          <a:p>
            <a:r>
              <a:rPr lang="en-US" altLang="en-US" sz="2000" b="1" i="1" dirty="0">
                <a:solidFill>
                  <a:srgbClr val="00B0F0"/>
                </a:solidFill>
              </a:rPr>
              <a:t>STORAGE</a:t>
            </a:r>
          </a:p>
        </p:txBody>
      </p:sp>
      <p:sp>
        <p:nvSpPr>
          <p:cNvPr id="25" name="TextBox 24"/>
          <p:cNvSpPr txBox="1">
            <a:spLocks noChangeArrowheads="1"/>
          </p:cNvSpPr>
          <p:nvPr/>
        </p:nvSpPr>
        <p:spPr bwMode="auto">
          <a:xfrm>
            <a:off x="4413250" y="2514600"/>
            <a:ext cx="2289175" cy="400087"/>
          </a:xfrm>
          <a:prstGeom prst="rect">
            <a:avLst/>
          </a:prstGeom>
          <a:noFill/>
          <a:ln w="9525">
            <a:noFill/>
            <a:miter lim="800000"/>
            <a:headEnd/>
            <a:tailEnd/>
          </a:ln>
        </p:spPr>
        <p:txBody>
          <a:bodyPr lIns="91418" tIns="45709" rIns="91418" bIns="45709">
            <a:spAutoFit/>
          </a:bodyPr>
          <a:lstStyle/>
          <a:p>
            <a:r>
              <a:rPr lang="en-US" altLang="en-US" sz="2000" b="1" i="1" dirty="0">
                <a:solidFill>
                  <a:srgbClr val="00B0F0"/>
                </a:solidFill>
              </a:rPr>
              <a:t>QUICK FLOW</a:t>
            </a:r>
          </a:p>
        </p:txBody>
      </p:sp>
      <p:sp>
        <p:nvSpPr>
          <p:cNvPr id="26" name="Right Brace 25"/>
          <p:cNvSpPr/>
          <p:nvPr/>
        </p:nvSpPr>
        <p:spPr>
          <a:xfrm rot="19416247">
            <a:off x="4352925" y="2836863"/>
            <a:ext cx="971550" cy="1438275"/>
          </a:xfrm>
          <a:prstGeom prst="rightBrace">
            <a:avLst>
              <a:gd name="adj1" fmla="val 8333"/>
              <a:gd name="adj2" fmla="val 20234"/>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91418" tIns="45709" rIns="91418" bIns="45709" anchor="ctr"/>
          <a:lstStyle/>
          <a:p>
            <a:pPr algn="ctr">
              <a:defRPr/>
            </a:pPr>
            <a:endParaRPr lang="en-US"/>
          </a:p>
        </p:txBody>
      </p:sp>
      <p:sp>
        <p:nvSpPr>
          <p:cNvPr id="27" name="TextBox 26"/>
          <p:cNvSpPr txBox="1">
            <a:spLocks noChangeArrowheads="1"/>
          </p:cNvSpPr>
          <p:nvPr/>
        </p:nvSpPr>
        <p:spPr bwMode="auto">
          <a:xfrm>
            <a:off x="2742010" y="4543406"/>
            <a:ext cx="783828" cy="400087"/>
          </a:xfrm>
          <a:prstGeom prst="rect">
            <a:avLst/>
          </a:prstGeom>
          <a:noFill/>
          <a:ln w="9525">
            <a:noFill/>
            <a:miter lim="800000"/>
            <a:headEnd/>
            <a:tailEnd/>
          </a:ln>
        </p:spPr>
        <p:txBody>
          <a:bodyPr wrap="square" lIns="91418" tIns="45709" rIns="91418" bIns="45709">
            <a:spAutoFit/>
          </a:bodyPr>
          <a:lstStyle/>
          <a:p>
            <a:r>
              <a:rPr lang="en-US" altLang="en-US" sz="2000" b="1" i="1" dirty="0" err="1" smtClean="0">
                <a:solidFill>
                  <a:srgbClr val="C00000"/>
                </a:solidFill>
              </a:rPr>
              <a:t>ETo</a:t>
            </a:r>
            <a:endParaRPr lang="en-US" altLang="en-US" sz="2000" b="1" i="1" dirty="0">
              <a:solidFill>
                <a:srgbClr val="C00000"/>
              </a:solidFill>
            </a:endParaRPr>
          </a:p>
        </p:txBody>
      </p:sp>
      <p:sp>
        <p:nvSpPr>
          <p:cNvPr id="28" name="TextBox 27"/>
          <p:cNvSpPr txBox="1">
            <a:spLocks noChangeArrowheads="1"/>
          </p:cNvSpPr>
          <p:nvPr/>
        </p:nvSpPr>
        <p:spPr bwMode="auto">
          <a:xfrm>
            <a:off x="2892425" y="1447800"/>
            <a:ext cx="349250" cy="400087"/>
          </a:xfrm>
          <a:prstGeom prst="rect">
            <a:avLst/>
          </a:prstGeom>
          <a:noFill/>
          <a:ln w="9525">
            <a:noFill/>
            <a:miter lim="800000"/>
            <a:headEnd/>
            <a:tailEnd/>
          </a:ln>
        </p:spPr>
        <p:txBody>
          <a:bodyPr lIns="91418" tIns="45709" rIns="91418" bIns="45709">
            <a:spAutoFit/>
          </a:bodyPr>
          <a:lstStyle/>
          <a:p>
            <a:r>
              <a:rPr lang="en-US" altLang="en-US" sz="2000" b="1" i="1" dirty="0">
                <a:solidFill>
                  <a:srgbClr val="C00000"/>
                </a:solidFill>
              </a:rPr>
              <a:t>P</a:t>
            </a:r>
          </a:p>
        </p:txBody>
      </p:sp>
      <p:sp>
        <p:nvSpPr>
          <p:cNvPr id="29" name="AutoShape 120"/>
          <p:cNvSpPr>
            <a:spLocks noChangeArrowheads="1"/>
          </p:cNvSpPr>
          <p:nvPr/>
        </p:nvSpPr>
        <p:spPr bwMode="auto">
          <a:xfrm>
            <a:off x="1520825" y="25146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smtClean="0">
                <a:latin typeface="Tahoma" pitchFamily="34" charset="0"/>
              </a:rPr>
              <a:t>Hydrologic </a:t>
            </a:r>
            <a:r>
              <a:rPr lang="en-US" altLang="en-US" sz="2000" dirty="0" err="1" smtClean="0">
                <a:latin typeface="Tahoma" pitchFamily="34" charset="0"/>
              </a:rPr>
              <a:t>modelling</a:t>
            </a:r>
            <a:endParaRPr lang="en-US" altLang="en-US" sz="2000" dirty="0"/>
          </a:p>
        </p:txBody>
      </p:sp>
      <p:sp>
        <p:nvSpPr>
          <p:cNvPr id="30" name="TextBox 29"/>
          <p:cNvSpPr txBox="1">
            <a:spLocks noChangeArrowheads="1"/>
          </p:cNvSpPr>
          <p:nvPr/>
        </p:nvSpPr>
        <p:spPr bwMode="auto">
          <a:xfrm>
            <a:off x="4987925" y="5821363"/>
            <a:ext cx="2289175" cy="400087"/>
          </a:xfrm>
          <a:prstGeom prst="rect">
            <a:avLst/>
          </a:prstGeom>
          <a:noFill/>
          <a:ln w="9525">
            <a:noFill/>
            <a:miter lim="800000"/>
            <a:headEnd/>
            <a:tailEnd/>
          </a:ln>
        </p:spPr>
        <p:txBody>
          <a:bodyPr lIns="91418" tIns="45709" rIns="91418" bIns="45709">
            <a:spAutoFit/>
          </a:bodyPr>
          <a:lstStyle/>
          <a:p>
            <a:r>
              <a:rPr lang="en-US" altLang="en-US" sz="2000" b="1" i="1" dirty="0">
                <a:solidFill>
                  <a:srgbClr val="00B0F0"/>
                </a:solidFill>
              </a:rPr>
              <a:t>BASE FLOW</a:t>
            </a:r>
          </a:p>
        </p:txBody>
      </p:sp>
      <p:sp>
        <p:nvSpPr>
          <p:cNvPr id="31" name="TextBox 30"/>
          <p:cNvSpPr txBox="1">
            <a:spLocks noChangeArrowheads="1"/>
          </p:cNvSpPr>
          <p:nvPr/>
        </p:nvSpPr>
        <p:spPr bwMode="auto">
          <a:xfrm>
            <a:off x="6854825" y="4281488"/>
            <a:ext cx="2289175" cy="400087"/>
          </a:xfrm>
          <a:prstGeom prst="rect">
            <a:avLst/>
          </a:prstGeom>
          <a:noFill/>
          <a:ln w="9525">
            <a:noFill/>
            <a:miter lim="800000"/>
            <a:headEnd/>
            <a:tailEnd/>
          </a:ln>
        </p:spPr>
        <p:txBody>
          <a:bodyPr lIns="91418" tIns="45709" rIns="91418" bIns="45709">
            <a:spAutoFit/>
          </a:bodyPr>
          <a:lstStyle/>
          <a:p>
            <a:r>
              <a:rPr lang="en-US" altLang="en-US" sz="2000" b="1" i="1" dirty="0" smtClean="0">
                <a:solidFill>
                  <a:srgbClr val="FFC000"/>
                </a:solidFill>
              </a:rPr>
              <a:t>DISCHARGE (FDC)</a:t>
            </a:r>
            <a:endParaRPr lang="en-US" altLang="en-US" sz="2000" b="1" i="1" dirty="0">
              <a:solidFill>
                <a:srgbClr val="FFC000"/>
              </a:solidFill>
            </a:endParaRPr>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29"/>
                                        </p:tgtEl>
                                      </p:cBhvr>
                                      <p:by x="150000" y="150000"/>
                                    </p:animScale>
                                  </p:childTnLst>
                                </p:cTn>
                              </p:par>
                            </p:childTnLst>
                          </p:cTn>
                        </p:par>
                        <p:par>
                          <p:cTn id="7" fill="hold">
                            <p:stCondLst>
                              <p:cond delay="1000"/>
                            </p:stCondLst>
                            <p:childTnLst>
                              <p:par>
                                <p:cTn id="8" presetID="9" presetClass="exit" presetSubtype="0" fill="hold" nodeType="afterEffect">
                                  <p:stCondLst>
                                    <p:cond delay="0"/>
                                  </p:stCondLst>
                                  <p:childTnLst>
                                    <p:animEffect transition="out" filter="dissolv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P spid="25" grpId="0"/>
      <p:bldP spid="26" grpId="0" animBg="1"/>
      <p:bldP spid="27" grpId="0"/>
      <p:bldP spid="28" grpId="0"/>
      <p:bldP spid="29" grpId="0" animBg="1"/>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Case </a:t>
            </a:r>
            <a:r>
              <a:rPr lang="pt-BR" sz="3200" dirty="0" err="1" smtClean="0"/>
              <a:t>study</a:t>
            </a:r>
            <a:r>
              <a:rPr lang="pt-BR" sz="3200" dirty="0" smtClean="0"/>
              <a:t>: Application to Suriname </a:t>
            </a:r>
            <a:r>
              <a:rPr lang="pt-BR" sz="3200" dirty="0" err="1" smtClean="0"/>
              <a:t>r</a:t>
            </a:r>
            <a:r>
              <a:rPr lang="pt-BR" sz="3200" dirty="0" err="1" smtClean="0"/>
              <a:t>iver</a:t>
            </a:r>
            <a:r>
              <a:rPr lang="pt-BR" sz="3200" dirty="0" smtClean="0"/>
              <a:t> </a:t>
            </a:r>
            <a:r>
              <a:rPr lang="pt-BR" sz="3200" dirty="0" err="1" smtClean="0"/>
              <a:t>basin</a:t>
            </a:r>
            <a:r>
              <a:rPr lang="pt-BR" sz="3200" dirty="0" smtClean="0"/>
              <a:t>/</a:t>
            </a:r>
            <a:br>
              <a:rPr lang="pt-BR" sz="3200" dirty="0" smtClean="0"/>
            </a:br>
            <a:r>
              <a:rPr lang="pt-BR" sz="3200" dirty="0" err="1" smtClean="0"/>
              <a:t>Hydropower</a:t>
            </a:r>
            <a:r>
              <a:rPr lang="pt-BR" sz="3200" dirty="0" smtClean="0"/>
              <a:t> future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33" name="Picture 32"/>
          <p:cNvPicPr>
            <a:picLocks noChangeAspect="1" noChangeArrowheads="1"/>
          </p:cNvPicPr>
          <p:nvPr/>
        </p:nvPicPr>
        <p:blipFill>
          <a:blip r:embed="rId6"/>
          <a:srcRect/>
          <a:stretch>
            <a:fillRect/>
          </a:stretch>
        </p:blipFill>
        <p:spPr bwMode="auto">
          <a:xfrm>
            <a:off x="152400" y="2819400"/>
            <a:ext cx="4206240" cy="2470006"/>
          </a:xfrm>
          <a:prstGeom prst="rect">
            <a:avLst/>
          </a:prstGeom>
          <a:noFill/>
          <a:ln w="1">
            <a:noFill/>
            <a:miter lim="800000"/>
            <a:headEnd/>
            <a:tailEnd type="none" w="med" len="med"/>
          </a:ln>
          <a:effectLst/>
        </p:spPr>
      </p:pic>
      <p:pic>
        <p:nvPicPr>
          <p:cNvPr id="34" name="Picture 33"/>
          <p:cNvPicPr>
            <a:picLocks noChangeAspect="1" noChangeArrowheads="1"/>
          </p:cNvPicPr>
          <p:nvPr/>
        </p:nvPicPr>
        <p:blipFill>
          <a:blip r:embed="rId7"/>
          <a:srcRect/>
          <a:stretch>
            <a:fillRect/>
          </a:stretch>
        </p:blipFill>
        <p:spPr bwMode="auto">
          <a:xfrm>
            <a:off x="4419600" y="2819400"/>
            <a:ext cx="4505783" cy="2438400"/>
          </a:xfrm>
          <a:prstGeom prst="rect">
            <a:avLst/>
          </a:prstGeom>
          <a:noFill/>
          <a:ln w="1">
            <a:noFill/>
            <a:miter lim="800000"/>
            <a:headEnd/>
            <a:tailEnd type="none" w="med" len="med"/>
          </a:ln>
          <a:effectLst/>
        </p:spPr>
      </p:pic>
      <p:sp>
        <p:nvSpPr>
          <p:cNvPr id="35" name="TextBox 34"/>
          <p:cNvSpPr txBox="1"/>
          <p:nvPr/>
        </p:nvSpPr>
        <p:spPr>
          <a:xfrm>
            <a:off x="838200" y="1905000"/>
            <a:ext cx="7855526" cy="338554"/>
          </a:xfrm>
          <a:prstGeom prst="rect">
            <a:avLst/>
          </a:prstGeom>
          <a:noFill/>
        </p:spPr>
        <p:txBody>
          <a:bodyPr wrap="square" rtlCol="0">
            <a:spAutoFit/>
          </a:bodyPr>
          <a:lstStyle/>
          <a:p>
            <a:pPr>
              <a:buFont typeface="Wingdings" pitchFamily="2" charset="2"/>
              <a:buChar char="ü"/>
            </a:pPr>
            <a:r>
              <a:rPr lang="en-US" sz="1600" dirty="0" smtClean="0">
                <a:solidFill>
                  <a:schemeClr val="accent5">
                    <a:lumMod val="50000"/>
                  </a:schemeClr>
                </a:solidFill>
              </a:rPr>
              <a:t>UPPER SURINAME </a:t>
            </a:r>
            <a:r>
              <a:rPr lang="en-US" sz="1600" dirty="0" smtClean="0">
                <a:solidFill>
                  <a:schemeClr val="accent5">
                    <a:lumMod val="50000"/>
                  </a:schemeClr>
                </a:solidFill>
              </a:rPr>
              <a:t>RIVER BASIN: </a:t>
            </a:r>
            <a:r>
              <a:rPr lang="en-US" sz="1600" dirty="0" smtClean="0">
                <a:solidFill>
                  <a:schemeClr val="accent5">
                    <a:lumMod val="50000"/>
                  </a:schemeClr>
                </a:solidFill>
              </a:rPr>
              <a:t>DISCHARGE PROJECTIONS </a:t>
            </a:r>
            <a:r>
              <a:rPr lang="en-US" sz="1600" dirty="0" smtClean="0">
                <a:solidFill>
                  <a:schemeClr val="accent5">
                    <a:lumMod val="50000"/>
                  </a:schemeClr>
                </a:solidFill>
              </a:rPr>
              <a:t>BY </a:t>
            </a:r>
            <a:r>
              <a:rPr lang="en-US" sz="1600" dirty="0" smtClean="0">
                <a:solidFill>
                  <a:schemeClr val="accent5">
                    <a:lumMod val="50000"/>
                  </a:schemeClr>
                </a:solidFill>
              </a:rPr>
              <a:t>2070-2100</a:t>
            </a:r>
            <a:endParaRPr lang="en-US" sz="1600" dirty="0" smtClean="0">
              <a:solidFill>
                <a:schemeClr val="accent5">
                  <a:lumMod val="50000"/>
                </a:schemeClr>
              </a:solidFill>
            </a:endParaRPr>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Case </a:t>
            </a:r>
            <a:r>
              <a:rPr lang="pt-BR" sz="3200" dirty="0" err="1" smtClean="0"/>
              <a:t>study</a:t>
            </a:r>
            <a:r>
              <a:rPr lang="pt-BR" sz="3200" dirty="0" smtClean="0"/>
              <a:t>: Application to Suriname </a:t>
            </a:r>
            <a:r>
              <a:rPr lang="pt-BR" sz="3200" dirty="0" err="1" smtClean="0"/>
              <a:t>r</a:t>
            </a:r>
            <a:r>
              <a:rPr lang="pt-BR" sz="3200" dirty="0" err="1" smtClean="0"/>
              <a:t>iver</a:t>
            </a:r>
            <a:r>
              <a:rPr lang="pt-BR" sz="3200" dirty="0" smtClean="0"/>
              <a:t> </a:t>
            </a:r>
            <a:r>
              <a:rPr lang="pt-BR" sz="3200" dirty="0" err="1" smtClean="0"/>
              <a:t>basin</a:t>
            </a:r>
            <a:r>
              <a:rPr lang="pt-BR" sz="3200" dirty="0" smtClean="0"/>
              <a:t>/</a:t>
            </a:r>
            <a:br>
              <a:rPr lang="pt-BR" sz="3200" dirty="0" smtClean="0"/>
            </a:br>
            <a:r>
              <a:rPr lang="pt-BR" sz="3200" dirty="0" err="1" smtClean="0"/>
              <a:t>Hydropower</a:t>
            </a:r>
            <a:r>
              <a:rPr lang="pt-BR" sz="3200" dirty="0" smtClean="0"/>
              <a:t> future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
        <p:nvSpPr>
          <p:cNvPr id="35" name="TextBox 34"/>
          <p:cNvSpPr txBox="1"/>
          <p:nvPr/>
        </p:nvSpPr>
        <p:spPr>
          <a:xfrm>
            <a:off x="838200" y="1905000"/>
            <a:ext cx="7855526" cy="338554"/>
          </a:xfrm>
          <a:prstGeom prst="rect">
            <a:avLst/>
          </a:prstGeom>
          <a:noFill/>
        </p:spPr>
        <p:txBody>
          <a:bodyPr wrap="square" rtlCol="0">
            <a:spAutoFit/>
          </a:bodyPr>
          <a:lstStyle/>
          <a:p>
            <a:pPr>
              <a:buFont typeface="Wingdings" pitchFamily="2" charset="2"/>
              <a:buChar char="ü"/>
            </a:pPr>
            <a:r>
              <a:rPr lang="en-US" sz="1600" dirty="0" smtClean="0">
                <a:solidFill>
                  <a:schemeClr val="accent5">
                    <a:lumMod val="50000"/>
                  </a:schemeClr>
                </a:solidFill>
              </a:rPr>
              <a:t>UPPER SURINAME </a:t>
            </a:r>
            <a:r>
              <a:rPr lang="en-US" sz="1600" dirty="0" smtClean="0">
                <a:solidFill>
                  <a:schemeClr val="accent5">
                    <a:lumMod val="50000"/>
                  </a:schemeClr>
                </a:solidFill>
              </a:rPr>
              <a:t>RIVER BASIN: </a:t>
            </a:r>
            <a:r>
              <a:rPr lang="en-US" sz="1600" dirty="0" smtClean="0">
                <a:solidFill>
                  <a:schemeClr val="accent5">
                    <a:lumMod val="50000"/>
                  </a:schemeClr>
                </a:solidFill>
              </a:rPr>
              <a:t>HYDROPOWER POTENTIAL PROJECTIONS </a:t>
            </a:r>
            <a:r>
              <a:rPr lang="en-US" sz="1600" dirty="0" smtClean="0">
                <a:solidFill>
                  <a:schemeClr val="accent5">
                    <a:lumMod val="50000"/>
                  </a:schemeClr>
                </a:solidFill>
              </a:rPr>
              <a:t>BY </a:t>
            </a:r>
            <a:r>
              <a:rPr lang="en-US" sz="1600" dirty="0" smtClean="0">
                <a:solidFill>
                  <a:schemeClr val="accent5">
                    <a:lumMod val="50000"/>
                  </a:schemeClr>
                </a:solidFill>
              </a:rPr>
              <a:t>2070-2100</a:t>
            </a:r>
            <a:endParaRPr lang="en-US" sz="1600" dirty="0" smtClean="0">
              <a:solidFill>
                <a:schemeClr val="accent5">
                  <a:lumMod val="50000"/>
                </a:schemeClr>
              </a:solidFill>
            </a:endParaRPr>
          </a:p>
        </p:txBody>
      </p:sp>
      <p:pic>
        <p:nvPicPr>
          <p:cNvPr id="12" name="Picture 11"/>
          <p:cNvPicPr>
            <a:picLocks noChangeAspect="1" noChangeArrowheads="1"/>
          </p:cNvPicPr>
          <p:nvPr/>
        </p:nvPicPr>
        <p:blipFill>
          <a:blip r:embed="rId6"/>
          <a:srcRect/>
          <a:stretch>
            <a:fillRect/>
          </a:stretch>
        </p:blipFill>
        <p:spPr bwMode="auto">
          <a:xfrm>
            <a:off x="1981199" y="2590800"/>
            <a:ext cx="5244391" cy="3017520"/>
          </a:xfrm>
          <a:prstGeom prst="rect">
            <a:avLst/>
          </a:prstGeom>
          <a:noFill/>
          <a:ln w="1">
            <a:noFill/>
            <a:miter lim="800000"/>
            <a:headEnd/>
            <a:tailEnd type="none" w="med" len="med"/>
          </a:ln>
          <a:effectLst/>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lgn="ctr">
              <a:buNone/>
            </a:pPr>
            <a:endParaRPr lang="pt-BR" sz="2200" dirty="0" smtClean="0">
              <a:solidFill>
                <a:schemeClr val="accent5">
                  <a:lumMod val="50000"/>
                </a:schemeClr>
              </a:solidFill>
            </a:endParaRPr>
          </a:p>
          <a:p>
            <a:pPr algn="ctr">
              <a:buNone/>
            </a:pPr>
            <a:r>
              <a:rPr lang="pt-BR" sz="2200" dirty="0" smtClean="0">
                <a:solidFill>
                  <a:schemeClr val="accent5">
                    <a:lumMod val="50000"/>
                  </a:schemeClr>
                </a:solidFill>
              </a:rPr>
              <a:t>https</a:t>
            </a:r>
            <a:r>
              <a:rPr lang="pt-BR" sz="2200" dirty="0" smtClean="0">
                <a:solidFill>
                  <a:schemeClr val="accent5">
                    <a:lumMod val="50000"/>
                  </a:schemeClr>
                </a:solidFill>
              </a:rPr>
              <a:t>://www.kuleuven.be/hydr/pwtools.htm</a:t>
            </a: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err="1" smtClean="0"/>
              <a:t>Website</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nl-NL" sz="2200" b="1" dirty="0" err="1" smtClean="0">
                <a:solidFill>
                  <a:schemeClr val="accent5">
                    <a:lumMod val="50000"/>
                  </a:schemeClr>
                </a:solidFill>
                <a:latin typeface="Calibri" pitchFamily="34" charset="0"/>
                <a:cs typeface="Calibri" pitchFamily="34" charset="0"/>
              </a:rPr>
              <a:t>Simulation</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tool</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created</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by</a:t>
            </a:r>
            <a:r>
              <a:rPr lang="nl-NL" sz="2200" b="1" dirty="0" smtClean="0">
                <a:solidFill>
                  <a:schemeClr val="accent5">
                    <a:lumMod val="50000"/>
                  </a:schemeClr>
                </a:solidFill>
                <a:latin typeface="Calibri" pitchFamily="34" charset="0"/>
                <a:cs typeface="Calibri" pitchFamily="34" charset="0"/>
              </a:rPr>
              <a:t> IDB to support the management and planning of water resources </a:t>
            </a:r>
            <a:r>
              <a:rPr lang="nl-NL" sz="2200" b="1" dirty="0" err="1" smtClean="0">
                <a:solidFill>
                  <a:schemeClr val="accent5">
                    <a:lumMod val="50000"/>
                  </a:schemeClr>
                </a:solidFill>
                <a:latin typeface="Calibri" pitchFamily="34" charset="0"/>
                <a:cs typeface="Calibri" pitchFamily="34" charset="0"/>
              </a:rPr>
              <a:t>use</a:t>
            </a:r>
            <a:r>
              <a:rPr lang="nl-NL" sz="2200" b="1" dirty="0" smtClean="0">
                <a:solidFill>
                  <a:schemeClr val="accent5">
                    <a:lumMod val="50000"/>
                  </a:schemeClr>
                </a:solidFill>
                <a:latin typeface="Calibri" pitchFamily="34" charset="0"/>
                <a:cs typeface="Calibri" pitchFamily="34" charset="0"/>
              </a:rPr>
              <a:t> in </a:t>
            </a:r>
            <a:r>
              <a:rPr lang="nl-NL" sz="2200" b="1" dirty="0" err="1" smtClean="0">
                <a:solidFill>
                  <a:schemeClr val="accent5">
                    <a:lumMod val="50000"/>
                  </a:schemeClr>
                </a:solidFill>
                <a:latin typeface="Calibri" pitchFamily="34" charset="0"/>
                <a:cs typeface="Calibri" pitchFamily="34" charset="0"/>
              </a:rPr>
              <a:t>Latin</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America</a:t>
            </a:r>
            <a:r>
              <a:rPr lang="nl-NL" sz="2200" b="1" dirty="0" smtClean="0">
                <a:solidFill>
                  <a:schemeClr val="accent5">
                    <a:lumMod val="50000"/>
                  </a:schemeClr>
                </a:solidFill>
                <a:latin typeface="Calibri" pitchFamily="34" charset="0"/>
                <a:cs typeface="Calibri" pitchFamily="34" charset="0"/>
              </a:rPr>
              <a:t> and the </a:t>
            </a:r>
            <a:r>
              <a:rPr lang="nl-NL" sz="2200" b="1" dirty="0" err="1" smtClean="0">
                <a:solidFill>
                  <a:schemeClr val="accent5">
                    <a:lumMod val="50000"/>
                  </a:schemeClr>
                </a:solidFill>
                <a:latin typeface="Calibri" pitchFamily="34" charset="0"/>
                <a:cs typeface="Calibri" pitchFamily="34" charset="0"/>
              </a:rPr>
              <a:t>Caribbean</a:t>
            </a:r>
            <a:r>
              <a:rPr lang="nl-NL" sz="2200" b="1" dirty="0" smtClean="0">
                <a:solidFill>
                  <a:schemeClr val="accent5">
                    <a:lumMod val="50000"/>
                  </a:schemeClr>
                </a:solidFill>
                <a:latin typeface="Calibri" pitchFamily="34" charset="0"/>
                <a:cs typeface="Calibri" pitchFamily="34" charset="0"/>
              </a:rPr>
              <a:t> (LAC)</a:t>
            </a:r>
            <a:endParaRPr lang="nl-NL" sz="2200" dirty="0" smtClean="0">
              <a:solidFill>
                <a:schemeClr val="accent5">
                  <a:lumMod val="50000"/>
                </a:schemeClr>
              </a:solidFill>
              <a:latin typeface="Calibri" pitchFamily="34" charset="0"/>
              <a:cs typeface="Calibri" pitchFamily="34" charset="0"/>
            </a:endParaRPr>
          </a:p>
          <a:p>
            <a:endParaRPr lang="nl-NL" sz="2200" dirty="0" smtClean="0">
              <a:solidFill>
                <a:schemeClr val="accent5">
                  <a:lumMod val="50000"/>
                </a:schemeClr>
              </a:solidFill>
              <a:latin typeface="Calibri" pitchFamily="34" charset="0"/>
              <a:cs typeface="Calibri" pitchFamily="34" charset="0"/>
            </a:endParaRPr>
          </a:p>
          <a:p>
            <a:r>
              <a:rPr lang="en-US" sz="2200" b="1" dirty="0" smtClean="0">
                <a:solidFill>
                  <a:schemeClr val="accent5">
                    <a:lumMod val="50000"/>
                  </a:schemeClr>
                </a:solidFill>
                <a:latin typeface="Calibri" pitchFamily="34" charset="0"/>
                <a:cs typeface="Calibri" pitchFamily="34" charset="0"/>
              </a:rPr>
              <a:t>A system for integrated, quantitative simulation of hydrology and climate change for assessing the potential impacts of climate change on water flows and infrastructure and supporting the design of adaptive projects and </a:t>
            </a:r>
            <a:r>
              <a:rPr lang="en-US" sz="2200" b="1" dirty="0" smtClean="0">
                <a:solidFill>
                  <a:schemeClr val="accent5">
                    <a:lumMod val="50000"/>
                  </a:schemeClr>
                </a:solidFill>
                <a:latin typeface="Calibri" pitchFamily="34" charset="0"/>
                <a:cs typeface="Calibri" pitchFamily="34" charset="0"/>
              </a:rPr>
              <a:t>strategies</a:t>
            </a:r>
            <a:endParaRPr lang="nl-NL" sz="2200" b="1" dirty="0" smtClean="0">
              <a:solidFill>
                <a:schemeClr val="accent5">
                  <a:lumMod val="50000"/>
                </a:schemeClr>
              </a:solidFill>
              <a:latin typeface="Calibri" pitchFamily="34" charset="0"/>
              <a:cs typeface="Calibri" pitchFamily="34" charset="0"/>
            </a:endParaRP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Hydro-BID</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nl-NL" sz="2200" b="1" dirty="0" err="1" smtClean="0">
                <a:solidFill>
                  <a:schemeClr val="accent5">
                    <a:lumMod val="50000"/>
                  </a:schemeClr>
                </a:solidFill>
                <a:latin typeface="Calibri" pitchFamily="34" charset="0"/>
                <a:cs typeface="Calibri" pitchFamily="34" charset="0"/>
              </a:rPr>
              <a:t>Analytical</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Hydrography</a:t>
            </a:r>
            <a:r>
              <a:rPr lang="nl-NL" sz="2200" b="1" dirty="0" smtClean="0">
                <a:solidFill>
                  <a:schemeClr val="accent5">
                    <a:lumMod val="50000"/>
                  </a:schemeClr>
                </a:solidFill>
                <a:latin typeface="Calibri" pitchFamily="34" charset="0"/>
                <a:cs typeface="Calibri" pitchFamily="34" charset="0"/>
              </a:rPr>
              <a:t> Dataset (AHD)</a:t>
            </a:r>
          </a:p>
          <a:p>
            <a:pPr marL="0" indent="0">
              <a:buNone/>
            </a:pP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Catchments</a:t>
            </a:r>
            <a:r>
              <a:rPr lang="nl-NL" sz="2200" b="1" dirty="0" smtClean="0">
                <a:solidFill>
                  <a:schemeClr val="accent5">
                    <a:lumMod val="50000"/>
                  </a:schemeClr>
                </a:solidFill>
                <a:latin typeface="Calibri" pitchFamily="34" charset="0"/>
                <a:cs typeface="Calibri" pitchFamily="34" charset="0"/>
              </a:rPr>
              <a:t> and </a:t>
            </a:r>
            <a:r>
              <a:rPr lang="nl-NL" sz="2200" b="1" dirty="0" err="1" smtClean="0">
                <a:solidFill>
                  <a:schemeClr val="accent5">
                    <a:lumMod val="50000"/>
                  </a:schemeClr>
                </a:solidFill>
                <a:latin typeface="Calibri" pitchFamily="34" charset="0"/>
                <a:cs typeface="Calibri" pitchFamily="34" charset="0"/>
              </a:rPr>
              <a:t>Stream</a:t>
            </a: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network</a:t>
            </a:r>
            <a:endParaRPr lang="nl-NL" sz="2200" b="1" dirty="0" smtClean="0">
              <a:solidFill>
                <a:schemeClr val="accent5">
                  <a:lumMod val="50000"/>
                </a:schemeClr>
              </a:solidFill>
              <a:latin typeface="Calibri" pitchFamily="34" charset="0"/>
              <a:cs typeface="Calibri" pitchFamily="34" charset="0"/>
            </a:endParaRPr>
          </a:p>
          <a:p>
            <a:r>
              <a:rPr lang="nl-NL" sz="2200" b="1" dirty="0" smtClean="0">
                <a:solidFill>
                  <a:schemeClr val="accent5">
                    <a:lumMod val="50000"/>
                  </a:schemeClr>
                </a:solidFill>
                <a:latin typeface="Calibri" pitchFamily="34" charset="0"/>
                <a:cs typeface="Calibri" pitchFamily="34" charset="0"/>
              </a:rPr>
              <a:t>Data input</a:t>
            </a:r>
          </a:p>
          <a:p>
            <a:pPr marL="0" indent="0">
              <a:buNone/>
            </a:pPr>
            <a:r>
              <a:rPr lang="nl-NL" sz="2200" b="1" dirty="0" smtClean="0">
                <a:solidFill>
                  <a:schemeClr val="accent5">
                    <a:lumMod val="50000"/>
                  </a:schemeClr>
                </a:solidFill>
                <a:latin typeface="Calibri" pitchFamily="34" charset="0"/>
                <a:cs typeface="Calibri" pitchFamily="34" charset="0"/>
              </a:rPr>
              <a:t>	-</a:t>
            </a:r>
            <a:r>
              <a:rPr lang="nl-NL" sz="2200" b="1" dirty="0" err="1" smtClean="0">
                <a:solidFill>
                  <a:schemeClr val="accent5">
                    <a:lumMod val="50000"/>
                  </a:schemeClr>
                </a:solidFill>
                <a:latin typeface="Calibri" pitchFamily="34" charset="0"/>
                <a:cs typeface="Calibri" pitchFamily="34" charset="0"/>
              </a:rPr>
              <a:t>Precipitation</a:t>
            </a:r>
            <a:r>
              <a:rPr lang="nl-NL" sz="2200" b="1" dirty="0" smtClean="0">
                <a:solidFill>
                  <a:schemeClr val="accent5">
                    <a:lumMod val="50000"/>
                  </a:schemeClr>
                </a:solidFill>
                <a:latin typeface="Calibri" pitchFamily="34" charset="0"/>
                <a:cs typeface="Calibri" pitchFamily="34" charset="0"/>
              </a:rPr>
              <a:t> , </a:t>
            </a:r>
            <a:r>
              <a:rPr lang="nl-NL" sz="2200" b="1" dirty="0" err="1" smtClean="0">
                <a:solidFill>
                  <a:schemeClr val="accent5">
                    <a:lumMod val="50000"/>
                  </a:schemeClr>
                </a:solidFill>
                <a:latin typeface="Calibri" pitchFamily="34" charset="0"/>
                <a:cs typeface="Calibri" pitchFamily="34" charset="0"/>
              </a:rPr>
              <a:t>Temperature</a:t>
            </a:r>
            <a:r>
              <a:rPr lang="nl-NL" sz="2200" b="1" dirty="0" smtClean="0">
                <a:solidFill>
                  <a:schemeClr val="accent5">
                    <a:lumMod val="50000"/>
                  </a:schemeClr>
                </a:solidFill>
                <a:latin typeface="Calibri" pitchFamily="34" charset="0"/>
                <a:cs typeface="Calibri" pitchFamily="34" charset="0"/>
              </a:rPr>
              <a:t> and Discharge</a:t>
            </a:r>
          </a:p>
          <a:p>
            <a:r>
              <a:rPr lang="nl-NL" sz="2200" b="1" dirty="0" err="1" smtClean="0">
                <a:solidFill>
                  <a:schemeClr val="accent5">
                    <a:lumMod val="50000"/>
                  </a:schemeClr>
                </a:solidFill>
                <a:latin typeface="Calibri" pitchFamily="34" charset="0"/>
                <a:cs typeface="Calibri" pitchFamily="34" charset="0"/>
              </a:rPr>
              <a:t>Hydrology</a:t>
            </a:r>
            <a:r>
              <a:rPr lang="nl-NL" sz="2200" b="1" dirty="0" smtClean="0">
                <a:solidFill>
                  <a:schemeClr val="accent5">
                    <a:lumMod val="50000"/>
                  </a:schemeClr>
                </a:solidFill>
                <a:latin typeface="Calibri" pitchFamily="34" charset="0"/>
                <a:cs typeface="Calibri" pitchFamily="34" charset="0"/>
              </a:rPr>
              <a:t> Model</a:t>
            </a: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Hydro-BID: Components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fontScale="70000" lnSpcReduction="20000"/>
          </a:bodyPr>
          <a:lstStyle/>
          <a:p>
            <a:r>
              <a:rPr lang="nl-NL" sz="3100" b="1" dirty="0" err="1" smtClean="0">
                <a:solidFill>
                  <a:schemeClr val="accent5">
                    <a:lumMod val="50000"/>
                  </a:schemeClr>
                </a:solidFill>
                <a:latin typeface="Calibri" pitchFamily="34" charset="0"/>
                <a:cs typeface="Calibri" pitchFamily="34" charset="0"/>
              </a:rPr>
              <a:t>HydroBID</a:t>
            </a:r>
            <a:r>
              <a:rPr lang="nl-NL" sz="3100" b="1" dirty="0" smtClean="0">
                <a:solidFill>
                  <a:schemeClr val="accent5">
                    <a:lumMod val="50000"/>
                  </a:schemeClr>
                </a:solidFill>
                <a:latin typeface="Calibri" pitchFamily="34" charset="0"/>
                <a:cs typeface="Calibri" pitchFamily="34" charset="0"/>
              </a:rPr>
              <a:t> </a:t>
            </a:r>
            <a:r>
              <a:rPr lang="nl-NL" sz="3100" b="1" dirty="0" err="1" smtClean="0">
                <a:solidFill>
                  <a:schemeClr val="accent5">
                    <a:lumMod val="50000"/>
                  </a:schemeClr>
                </a:solidFill>
                <a:latin typeface="Calibri" pitchFamily="34" charset="0"/>
                <a:cs typeface="Calibri" pitchFamily="34" charset="0"/>
              </a:rPr>
              <a:t>from</a:t>
            </a:r>
            <a:r>
              <a:rPr lang="nl-NL" sz="3100" b="1" dirty="0" smtClean="0">
                <a:solidFill>
                  <a:schemeClr val="accent5">
                    <a:lumMod val="50000"/>
                  </a:schemeClr>
                </a:solidFill>
                <a:latin typeface="Calibri" pitchFamily="34" charset="0"/>
                <a:cs typeface="Calibri" pitchFamily="34" charset="0"/>
              </a:rPr>
              <a:t> RTI international</a:t>
            </a:r>
          </a:p>
          <a:p>
            <a:pPr marL="0" indent="0">
              <a:buNone/>
            </a:pPr>
            <a:endParaRPr lang="nl-NL" sz="3100" b="1" dirty="0" smtClean="0">
              <a:solidFill>
                <a:schemeClr val="accent5">
                  <a:lumMod val="50000"/>
                </a:schemeClr>
              </a:solidFill>
              <a:latin typeface="Calibri" pitchFamily="34" charset="0"/>
              <a:cs typeface="Calibri" pitchFamily="34" charset="0"/>
            </a:endParaRPr>
          </a:p>
          <a:p>
            <a:r>
              <a:rPr lang="nl-NL" sz="3100" b="1" dirty="0" smtClean="0">
                <a:solidFill>
                  <a:schemeClr val="accent5">
                    <a:lumMod val="50000"/>
                  </a:schemeClr>
                </a:solidFill>
                <a:latin typeface="Calibri" pitchFamily="34" charset="0"/>
                <a:cs typeface="Calibri" pitchFamily="34" charset="0"/>
              </a:rPr>
              <a:t>Java Program </a:t>
            </a:r>
            <a:r>
              <a:rPr lang="en-US" sz="3100" b="1" dirty="0" smtClean="0">
                <a:solidFill>
                  <a:schemeClr val="accent5">
                    <a:lumMod val="50000"/>
                  </a:schemeClr>
                </a:solidFill>
                <a:latin typeface="Calibri" pitchFamily="34" charset="0"/>
                <a:cs typeface="Calibri" pitchFamily="34" charset="0"/>
              </a:rPr>
              <a:t>to run climate interpolation and perform simulation</a:t>
            </a:r>
          </a:p>
          <a:p>
            <a:endParaRPr lang="nl-NL" sz="3100" b="1" dirty="0" smtClean="0">
              <a:solidFill>
                <a:schemeClr val="accent5">
                  <a:lumMod val="50000"/>
                </a:schemeClr>
              </a:solidFill>
              <a:latin typeface="Calibri" pitchFamily="34" charset="0"/>
              <a:cs typeface="Calibri" pitchFamily="34" charset="0"/>
            </a:endParaRPr>
          </a:p>
          <a:p>
            <a:r>
              <a:rPr lang="nl-NL" sz="3100" b="1" dirty="0" err="1" smtClean="0">
                <a:solidFill>
                  <a:schemeClr val="accent5">
                    <a:lumMod val="50000"/>
                  </a:schemeClr>
                </a:solidFill>
                <a:latin typeface="Calibri" pitchFamily="34" charset="0"/>
                <a:cs typeface="Calibri" pitchFamily="34" charset="0"/>
              </a:rPr>
              <a:t>Sqlite</a:t>
            </a:r>
            <a:r>
              <a:rPr lang="nl-NL" sz="3100" b="1" dirty="0" smtClean="0">
                <a:solidFill>
                  <a:schemeClr val="accent5">
                    <a:lumMod val="50000"/>
                  </a:schemeClr>
                </a:solidFill>
                <a:latin typeface="Calibri" pitchFamily="34" charset="0"/>
                <a:cs typeface="Calibri" pitchFamily="34" charset="0"/>
              </a:rPr>
              <a:t> Browser </a:t>
            </a:r>
            <a:r>
              <a:rPr lang="en-US" sz="3100" b="1" dirty="0" smtClean="0">
                <a:solidFill>
                  <a:schemeClr val="accent5">
                    <a:lumMod val="50000"/>
                  </a:schemeClr>
                </a:solidFill>
                <a:latin typeface="Calibri" pitchFamily="34" charset="0"/>
                <a:cs typeface="Calibri" pitchFamily="34" charset="0"/>
              </a:rPr>
              <a:t>to view data of catchments: parameters, area, </a:t>
            </a:r>
            <a:r>
              <a:rPr lang="en-US" sz="3100" b="1" dirty="0" err="1" smtClean="0">
                <a:solidFill>
                  <a:schemeClr val="accent5">
                    <a:lumMod val="50000"/>
                  </a:schemeClr>
                </a:solidFill>
                <a:latin typeface="Calibri" pitchFamily="34" charset="0"/>
                <a:cs typeface="Calibri" pitchFamily="34" charset="0"/>
              </a:rPr>
              <a:t>landuse</a:t>
            </a:r>
            <a:r>
              <a:rPr lang="en-US" sz="3100" b="1" dirty="0" smtClean="0">
                <a:solidFill>
                  <a:schemeClr val="accent5">
                    <a:lumMod val="50000"/>
                  </a:schemeClr>
                </a:solidFill>
                <a:latin typeface="Calibri" pitchFamily="34" charset="0"/>
                <a:cs typeface="Calibri" pitchFamily="34" charset="0"/>
              </a:rPr>
              <a:t>, climate data</a:t>
            </a:r>
          </a:p>
          <a:p>
            <a:endParaRPr lang="nl-NL" sz="3100" b="1" dirty="0" smtClean="0">
              <a:solidFill>
                <a:schemeClr val="accent5">
                  <a:lumMod val="50000"/>
                </a:schemeClr>
              </a:solidFill>
              <a:latin typeface="Calibri" pitchFamily="34" charset="0"/>
              <a:cs typeface="Calibri" pitchFamily="34" charset="0"/>
            </a:endParaRPr>
          </a:p>
          <a:p>
            <a:r>
              <a:rPr lang="nl-NL" sz="3100" b="1" dirty="0" smtClean="0">
                <a:solidFill>
                  <a:schemeClr val="accent5">
                    <a:lumMod val="50000"/>
                  </a:schemeClr>
                </a:solidFill>
                <a:latin typeface="Calibri" pitchFamily="34" charset="0"/>
                <a:cs typeface="Calibri" pitchFamily="34" charset="0"/>
              </a:rPr>
              <a:t>QGIS </a:t>
            </a:r>
            <a:r>
              <a:rPr lang="en-US" sz="3100" b="1" dirty="0" smtClean="0">
                <a:solidFill>
                  <a:schemeClr val="accent5">
                    <a:lumMod val="50000"/>
                  </a:schemeClr>
                </a:solidFill>
                <a:latin typeface="Calibri" pitchFamily="34" charset="0"/>
                <a:cs typeface="Calibri" pitchFamily="34" charset="0"/>
              </a:rPr>
              <a:t>to view catchments and streams, to navigate, to identify waterside outlet COMID</a:t>
            </a:r>
          </a:p>
          <a:p>
            <a:endParaRPr lang="nl-NL" sz="3100" b="1" dirty="0" smtClean="0">
              <a:solidFill>
                <a:schemeClr val="accent5">
                  <a:lumMod val="50000"/>
                </a:schemeClr>
              </a:solidFill>
              <a:latin typeface="Calibri" pitchFamily="34" charset="0"/>
              <a:cs typeface="Calibri" pitchFamily="34" charset="0"/>
            </a:endParaRPr>
          </a:p>
          <a:p>
            <a:r>
              <a:rPr lang="nl-NL" sz="3100" b="1" dirty="0" err="1" smtClean="0">
                <a:solidFill>
                  <a:schemeClr val="accent5">
                    <a:lumMod val="50000"/>
                  </a:schemeClr>
                </a:solidFill>
                <a:latin typeface="Calibri" pitchFamily="34" charset="0"/>
                <a:cs typeface="Calibri" pitchFamily="34" charset="0"/>
              </a:rPr>
              <a:t>Ms</a:t>
            </a:r>
            <a:r>
              <a:rPr lang="nl-NL" sz="3100" b="1" dirty="0" smtClean="0">
                <a:solidFill>
                  <a:schemeClr val="accent5">
                    <a:lumMod val="50000"/>
                  </a:schemeClr>
                </a:solidFill>
                <a:latin typeface="Calibri" pitchFamily="34" charset="0"/>
                <a:cs typeface="Calibri" pitchFamily="34" charset="0"/>
              </a:rPr>
              <a:t> Excel to covert all sheet in CSV </a:t>
            </a:r>
            <a:r>
              <a:rPr lang="nl-NL" sz="3100" b="1" dirty="0" err="1" smtClean="0">
                <a:solidFill>
                  <a:schemeClr val="accent5">
                    <a:lumMod val="50000"/>
                  </a:schemeClr>
                </a:solidFill>
                <a:latin typeface="Calibri" pitchFamily="34" charset="0"/>
                <a:cs typeface="Calibri" pitchFamily="34" charset="0"/>
              </a:rPr>
              <a:t>format</a:t>
            </a:r>
            <a:endParaRPr lang="nl-NL" sz="3100" b="1" dirty="0" smtClean="0">
              <a:solidFill>
                <a:schemeClr val="accent5">
                  <a:lumMod val="50000"/>
                </a:schemeClr>
              </a:solidFill>
              <a:latin typeface="Calibri" pitchFamily="34" charset="0"/>
              <a:cs typeface="Calibri" pitchFamily="34" charset="0"/>
            </a:endParaRP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Hydro-BID: Software</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marL="0" indent="0">
              <a:buNone/>
            </a:pPr>
            <a:endParaRPr lang="nl-NL" sz="3100" b="1" dirty="0" smtClean="0">
              <a:solidFill>
                <a:schemeClr val="accent5">
                  <a:lumMod val="50000"/>
                </a:schemeClr>
              </a:solidFill>
              <a:latin typeface="Calibri" pitchFamily="34" charset="0"/>
              <a:cs typeface="Calibri" pitchFamily="34" charset="0"/>
            </a:endParaRPr>
          </a:p>
          <a:p>
            <a:endParaRPr lang="nl-NL" sz="3100" b="1" dirty="0" smtClean="0">
              <a:solidFill>
                <a:schemeClr val="accent5">
                  <a:lumMod val="50000"/>
                </a:schemeClr>
              </a:solidFill>
              <a:latin typeface="Calibri" pitchFamily="34" charset="0"/>
              <a:cs typeface="Calibri" pitchFamily="34" charset="0"/>
            </a:endParaRPr>
          </a:p>
          <a:p>
            <a:pPr>
              <a:buNone/>
            </a:pPr>
            <a:endParaRPr lang="nl-NL" sz="3100" b="1" dirty="0" smtClean="0">
              <a:solidFill>
                <a:schemeClr val="accent5">
                  <a:lumMod val="50000"/>
                </a:schemeClr>
              </a:solidFill>
              <a:latin typeface="Calibri" pitchFamily="34" charset="0"/>
              <a:cs typeface="Calibri" pitchFamily="34" charset="0"/>
            </a:endParaRP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Hydro-BID: Results after calibration</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8" name="Picture 4"/>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52600" y="1752600"/>
            <a:ext cx="5852160" cy="402336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marL="0" indent="0">
              <a:buNone/>
            </a:pPr>
            <a:endParaRPr lang="nl-NL" sz="3100" b="1" dirty="0" smtClean="0">
              <a:solidFill>
                <a:schemeClr val="accent5">
                  <a:lumMod val="50000"/>
                </a:schemeClr>
              </a:solidFill>
              <a:latin typeface="Calibri" pitchFamily="34" charset="0"/>
              <a:cs typeface="Calibri" pitchFamily="34" charset="0"/>
            </a:endParaRPr>
          </a:p>
          <a:p>
            <a:endParaRPr lang="nl-NL" sz="3100" b="1" dirty="0" smtClean="0">
              <a:solidFill>
                <a:schemeClr val="accent5">
                  <a:lumMod val="50000"/>
                </a:schemeClr>
              </a:solidFill>
              <a:latin typeface="Calibri" pitchFamily="34" charset="0"/>
              <a:cs typeface="Calibri" pitchFamily="34" charset="0"/>
            </a:endParaRPr>
          </a:p>
          <a:p>
            <a:pPr>
              <a:buNone/>
            </a:pPr>
            <a:endParaRPr lang="nl-NL" sz="3100" b="1" dirty="0" smtClean="0">
              <a:solidFill>
                <a:schemeClr val="accent5">
                  <a:lumMod val="50000"/>
                </a:schemeClr>
              </a:solidFill>
              <a:latin typeface="Calibri" pitchFamily="34" charset="0"/>
              <a:cs typeface="Calibri" pitchFamily="34" charset="0"/>
            </a:endParaRP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Hydro-BID: </a:t>
            </a:r>
            <a:r>
              <a:rPr lang="en-US" sz="3200" dirty="0" err="1" smtClean="0"/>
              <a:t>Marouni</a:t>
            </a:r>
            <a:r>
              <a:rPr lang="en-US" sz="3200" dirty="0" smtClean="0"/>
              <a:t> basin</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9" name="Picture 8"/>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2000" y="1600200"/>
            <a:ext cx="2468880" cy="2926080"/>
          </a:xfrm>
          <a:prstGeom prst="rect">
            <a:avLst/>
          </a:prstGeom>
          <a:noFill/>
          <a:ln>
            <a:noFill/>
          </a:ln>
        </p:spPr>
      </p:pic>
      <p:graphicFrame>
        <p:nvGraphicFramePr>
          <p:cNvPr id="12" name="Chart 11"/>
          <p:cNvGraphicFramePr>
            <a:graphicFrameLocks/>
          </p:cNvGraphicFramePr>
          <p:nvPr>
            <p:extLst>
              <p:ext uri="{D42A27DB-BD31-4B8C-83A1-F6EECF244321}">
                <p14:modId xmlns:p14="http://schemas.microsoft.com/office/powerpoint/2010/main" xmlns="" val="2308748324"/>
              </p:ext>
            </p:extLst>
          </p:nvPr>
        </p:nvGraphicFramePr>
        <p:xfrm>
          <a:off x="304800" y="3581400"/>
          <a:ext cx="7880979" cy="2362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p:nvPr>
            <p:extLst>
              <p:ext uri="{D42A27DB-BD31-4B8C-83A1-F6EECF244321}">
                <p14:modId xmlns:p14="http://schemas.microsoft.com/office/powerpoint/2010/main" xmlns="" val="1638113936"/>
              </p:ext>
            </p:extLst>
          </p:nvPr>
        </p:nvGraphicFramePr>
        <p:xfrm>
          <a:off x="2743200" y="1295400"/>
          <a:ext cx="6120680" cy="2514600"/>
        </p:xfrm>
        <a:graphic>
          <a:graphicData uri="http://schemas.openxmlformats.org/drawingml/2006/chart">
            <c:chart xmlns:c="http://schemas.openxmlformats.org/drawingml/2006/chart" xmlns:r="http://schemas.openxmlformats.org/officeDocument/2006/relationships" r:id="rId8"/>
          </a:graphicData>
        </a:graphic>
      </p:graphicFrame>
      <p:sp>
        <p:nvSpPr>
          <p:cNvPr id="14" name="Text Box 2"/>
          <p:cNvSpPr txBox="1">
            <a:spLocks noChangeArrowheads="1"/>
          </p:cNvSpPr>
          <p:nvPr/>
        </p:nvSpPr>
        <p:spPr bwMode="auto">
          <a:xfrm>
            <a:off x="0" y="1371600"/>
            <a:ext cx="1944216" cy="20610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1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1" i="1" u="none" strike="noStrike" cap="none" normalizeH="0" baseline="0" dirty="0" smtClean="0">
                <a:ln>
                  <a:noFill/>
                </a:ln>
                <a:solidFill>
                  <a:schemeClr val="tx1"/>
                </a:solidFill>
                <a:effectLst/>
                <a:latin typeface="Times New Roman" pitchFamily="18" charset="0"/>
                <a:cs typeface="Arial" pitchFamily="34" charset="0"/>
              </a:rPr>
              <a:t>Catchment Outlet COMID: 30116800</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1" i="1" u="none" strike="noStrike" cap="none" normalizeH="0" baseline="0" dirty="0" smtClean="0">
                <a:ln>
                  <a:noFill/>
                </a:ln>
                <a:solidFill>
                  <a:schemeClr val="tx1"/>
                </a:solidFill>
                <a:effectLst/>
                <a:latin typeface="Times New Roman" pitchFamily="18" charset="0"/>
                <a:cs typeface="Arial" pitchFamily="34" charset="0"/>
              </a:rPr>
              <a:t>Total Catchment upstream : </a:t>
            </a:r>
            <a:r>
              <a:rPr lang="nl-NL" sz="1100" b="1" i="1" dirty="0" smtClean="0">
                <a:latin typeface="Times New Roman" pitchFamily="18" charset="0"/>
                <a:cs typeface="Arial" pitchFamily="34" charset="0"/>
              </a:rPr>
              <a:t>663</a:t>
            </a:r>
            <a:endParaRPr kumimoji="0" lang="nl-NL" sz="1100" b="1" i="1"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1" i="1" u="none" strike="noStrike" cap="none" normalizeH="0" baseline="0" dirty="0" smtClean="0">
                <a:ln>
                  <a:noFill/>
                </a:ln>
                <a:solidFill>
                  <a:schemeClr val="tx1"/>
                </a:solidFill>
                <a:effectLst/>
                <a:latin typeface="Times New Roman" pitchFamily="18" charset="0"/>
                <a:cs typeface="Arial" pitchFamily="34" charset="0"/>
              </a:rPr>
              <a:t>Total drainage Area : </a:t>
            </a:r>
            <a:r>
              <a:rPr lang="nl-NL" sz="1100" b="1" i="1" dirty="0" smtClean="0">
                <a:latin typeface="Times New Roman" pitchFamily="18" charset="0"/>
                <a:cs typeface="Arial" pitchFamily="34" charset="0"/>
              </a:rPr>
              <a:t>65781.27</a:t>
            </a:r>
            <a:r>
              <a:rPr kumimoji="0" lang="nl-NL" sz="1100" b="1" i="1" u="none" strike="noStrike" cap="none" normalizeH="0" baseline="0" dirty="0" smtClean="0">
                <a:ln>
                  <a:noFill/>
                </a:ln>
                <a:solidFill>
                  <a:schemeClr val="tx1"/>
                </a:solidFill>
                <a:effectLst/>
                <a:latin typeface="Times New Roman" pitchFamily="18" charset="0"/>
                <a:cs typeface="Arial" pitchFamily="34" charset="0"/>
              </a:rPr>
              <a:t> sq km</a:t>
            </a:r>
          </a:p>
          <a:p>
            <a:pPr marL="0" marR="0" lvl="0" indent="0" algn="l" defTabSz="914400" rtl="0" eaLnBrk="1" fontAlgn="base" latinLnBrk="0" hangingPunct="1">
              <a:lnSpc>
                <a:spcPct val="100000"/>
              </a:lnSpc>
              <a:spcBef>
                <a:spcPct val="0"/>
              </a:spcBef>
              <a:spcAft>
                <a:spcPts val="1000"/>
              </a:spcAft>
              <a:buClrTx/>
              <a:buSzTx/>
              <a:buFontTx/>
              <a:buNone/>
              <a:tabLst/>
            </a:pPr>
            <a:r>
              <a:rPr kumimoji="0" lang="nl-NL" sz="1100" b="1" i="1" u="none" strike="noStrike" cap="none" normalizeH="0" baseline="0" dirty="0" smtClean="0">
                <a:ln>
                  <a:noFill/>
                </a:ln>
                <a:solidFill>
                  <a:schemeClr val="tx1"/>
                </a:solidFill>
                <a:effectLst/>
                <a:latin typeface="Times New Roman" pitchFamily="18" charset="0"/>
                <a:cs typeface="Arial" pitchFamily="34" charset="0"/>
              </a:rPr>
              <a:t>Total stream segment length : 65781 km</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nl-NL"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2 Título"/>
          <p:cNvSpPr>
            <a:spLocks noGrp="1"/>
          </p:cNvSpPr>
          <p:nvPr>
            <p:ph type="title"/>
          </p:nvPr>
        </p:nvSpPr>
        <p:spPr>
          <a:xfrm>
            <a:off x="611560" y="2204864"/>
            <a:ext cx="8208912" cy="1791072"/>
          </a:xfrm>
          <a:solidFill>
            <a:srgbClr val="31849B">
              <a:alpha val="67843"/>
            </a:srgbClr>
          </a:solidFill>
        </p:spPr>
        <p:txBody>
          <a:bodyPr>
            <a:normAutofit/>
          </a:bodyPr>
          <a:lstStyle/>
          <a:p>
            <a:pPr>
              <a:lnSpc>
                <a:spcPct val="115000"/>
              </a:lnSpc>
              <a:spcAft>
                <a:spcPts val="0"/>
              </a:spcAft>
            </a:pPr>
            <a:r>
              <a:rPr lang="pt-BR" sz="3600" dirty="0" err="1" smtClean="0"/>
              <a:t>Hydrologic</a:t>
            </a:r>
            <a:r>
              <a:rPr lang="pt-BR" sz="3600" dirty="0" smtClean="0"/>
              <a:t> </a:t>
            </a:r>
            <a:r>
              <a:rPr lang="pt-BR" sz="3600" dirty="0" err="1" smtClean="0"/>
              <a:t>Monitoring</a:t>
            </a:r>
            <a:r>
              <a:rPr lang="pt-BR" sz="3600" dirty="0" smtClean="0"/>
              <a:t>:</a:t>
            </a:r>
            <a:br>
              <a:rPr lang="pt-BR" sz="3600" dirty="0" smtClean="0"/>
            </a:br>
            <a:r>
              <a:rPr lang="pt-BR" sz="3600" dirty="0" smtClean="0"/>
              <a:t>(</a:t>
            </a:r>
            <a:r>
              <a:rPr lang="pt-BR" sz="3600" dirty="0" err="1" smtClean="0"/>
              <a:t>Impact</a:t>
            </a:r>
            <a:r>
              <a:rPr lang="pt-BR" sz="3600" dirty="0" smtClean="0"/>
              <a:t>) </a:t>
            </a:r>
            <a:r>
              <a:rPr lang="pt-BR" sz="3600" dirty="0" err="1" smtClean="0"/>
              <a:t>modelling</a:t>
            </a:r>
            <a:r>
              <a:rPr lang="pt-BR" sz="3600" dirty="0" smtClean="0"/>
              <a:t> &amp; </a:t>
            </a:r>
            <a:r>
              <a:rPr lang="pt-BR" sz="3600" dirty="0" err="1" smtClean="0"/>
              <a:t>Climate</a:t>
            </a:r>
            <a:r>
              <a:rPr lang="pt-BR" sz="3600" dirty="0" smtClean="0"/>
              <a:t> </a:t>
            </a:r>
            <a:r>
              <a:rPr lang="pt-BR" sz="3600" dirty="0" err="1" smtClean="0"/>
              <a:t>resilience</a:t>
            </a:r>
            <a:endParaRPr lang="pt-BR" sz="3600" dirty="0">
              <a:ea typeface="Calibri"/>
              <a:cs typeface="Arial"/>
            </a:endParaRPr>
          </a:p>
        </p:txBody>
      </p:sp>
    </p:spTree>
    <p:extLst>
      <p:ext uri="{BB962C8B-B14F-4D97-AF65-F5344CB8AC3E}">
        <p14:creationId xmlns:p14="http://schemas.microsoft.com/office/powerpoint/2010/main" xmlns="" val="2635517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alphaModFix amt="99000"/>
            <a:lum/>
          </a:blip>
          <a:srcRect/>
          <a:stretch>
            <a:fillRect t="-17000" b="-17000"/>
          </a:stretch>
        </a:blipFill>
        <a:effectLst/>
      </p:bgPr>
    </p:bg>
    <p:spTree>
      <p:nvGrpSpPr>
        <p:cNvPr id="1" name=""/>
        <p:cNvGrpSpPr/>
        <p:nvPr/>
      </p:nvGrpSpPr>
      <p:grpSpPr>
        <a:xfrm>
          <a:off x="0" y="0"/>
          <a:ext cx="0" cy="0"/>
          <a:chOff x="0" y="0"/>
          <a:chExt cx="0" cy="0"/>
        </a:xfrm>
      </p:grpSpPr>
      <p:pic>
        <p:nvPicPr>
          <p:cNvPr id="7" name="Picture 4" descr="RÃ©sultat de recherche d'images pour &quot;drapeau europÃ©en&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4167" y="5138609"/>
            <a:ext cx="1016717" cy="61398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7 Imagen" descr="P:\EU\France\BVEU 1813-Guyane Bioplateaux OEG\7-activités\5. Communication\Logos\Logo - EEG_Signature_PCIA.jpg"/>
          <p:cNvPicPr/>
          <p:nvPr/>
        </p:nvPicPr>
        <p:blipFill>
          <a:blip r:embed="rId5" cstate="print"/>
          <a:stretch>
            <a:fillRect/>
          </a:stretch>
        </p:blipFill>
        <p:spPr bwMode="auto">
          <a:xfrm>
            <a:off x="7289895" y="5127919"/>
            <a:ext cx="859698" cy="739415"/>
          </a:xfrm>
          <a:prstGeom prst="rect">
            <a:avLst/>
          </a:prstGeom>
        </p:spPr>
      </p:pic>
      <p:sp>
        <p:nvSpPr>
          <p:cNvPr id="2" name="1 CuadroTexto"/>
          <p:cNvSpPr txBox="1"/>
          <p:nvPr/>
        </p:nvSpPr>
        <p:spPr>
          <a:xfrm>
            <a:off x="4716016" y="5949280"/>
            <a:ext cx="4427984" cy="600164"/>
          </a:xfrm>
          <a:prstGeom prst="rect">
            <a:avLst/>
          </a:prstGeom>
          <a:noFill/>
        </p:spPr>
        <p:txBody>
          <a:bodyPr wrap="square" rtlCol="0">
            <a:spAutoFit/>
          </a:bodyPr>
          <a:lstStyle/>
          <a:p>
            <a:pPr algn="ctr"/>
            <a:r>
              <a:rPr lang="fr-FR" sz="1100" i="1" dirty="0" smtClean="0">
                <a:solidFill>
                  <a:schemeClr val="accent5">
                    <a:lumMod val="50000"/>
                  </a:schemeClr>
                </a:solidFill>
                <a:latin typeface="+mj-lt"/>
              </a:rPr>
              <a:t>Ce support a été réalisé avec le soutien financier de l’Union Européenne. </a:t>
            </a:r>
          </a:p>
          <a:p>
            <a:pPr algn="ctr"/>
            <a:r>
              <a:rPr lang="fr-FR" sz="1100" i="1" dirty="0" smtClean="0">
                <a:solidFill>
                  <a:schemeClr val="accent5">
                    <a:lumMod val="50000"/>
                  </a:schemeClr>
                </a:solidFill>
                <a:latin typeface="+mj-lt"/>
              </a:rPr>
              <a:t>Les opinions qu’il comporte n’engagent que sont auteur et ne reflètent pas nécessairement la position de l’Union Européenne. </a:t>
            </a:r>
            <a:endParaRPr lang="es-EC" sz="1100" i="1" dirty="0">
              <a:solidFill>
                <a:schemeClr val="accent5">
                  <a:lumMod val="50000"/>
                </a:schemeClr>
              </a:solidFill>
              <a:latin typeface="+mj-lt"/>
            </a:endParaRPr>
          </a:p>
        </p:txBody>
      </p:sp>
      <p:sp>
        <p:nvSpPr>
          <p:cNvPr id="6" name="Sous-titre 2">
            <a:extLst>
              <a:ext uri="{FF2B5EF4-FFF2-40B4-BE49-F238E27FC236}">
                <a16:creationId xmlns:a16="http://schemas.microsoft.com/office/drawing/2014/main" xmlns="" id="{D02D2823-9C6D-4609-A3A4-97126FC5892A}"/>
              </a:ext>
            </a:extLst>
          </p:cNvPr>
          <p:cNvSpPr txBox="1">
            <a:spLocks/>
          </p:cNvSpPr>
          <p:nvPr/>
        </p:nvSpPr>
        <p:spPr>
          <a:xfrm>
            <a:off x="-309795" y="4607092"/>
            <a:ext cx="3096344" cy="8385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pt-BR" sz="400" i="1" dirty="0" smtClean="0">
              <a:solidFill>
                <a:srgbClr val="1F497D"/>
              </a:solidFill>
            </a:endParaRPr>
          </a:p>
          <a:p>
            <a:pPr marL="0" indent="0" algn="ctr">
              <a:buFont typeface="Arial"/>
              <a:buNone/>
              <a:defRPr/>
            </a:pPr>
            <a:r>
              <a:rPr lang="pt-BR" sz="2400" b="1" i="1" dirty="0" err="1" smtClean="0">
                <a:solidFill>
                  <a:schemeClr val="accent5">
                    <a:lumMod val="50000"/>
                  </a:schemeClr>
                </a:solidFill>
              </a:rPr>
              <a:t>Remerciements</a:t>
            </a:r>
            <a:r>
              <a:rPr lang="pt-BR" sz="2400" b="1" i="1" dirty="0" smtClean="0">
                <a:solidFill>
                  <a:schemeClr val="accent5">
                    <a:lumMod val="50000"/>
                  </a:schemeClr>
                </a:solidFill>
              </a:rPr>
              <a:t> </a:t>
            </a:r>
            <a:endParaRPr lang="pt-BR" sz="1600" b="1" i="1" dirty="0">
              <a:solidFill>
                <a:schemeClr val="accent3">
                  <a:lumMod val="75000"/>
                </a:schemeClr>
              </a:solidFill>
            </a:endParaRPr>
          </a:p>
        </p:txBody>
      </p:sp>
    </p:spTree>
    <p:extLst>
      <p:ext uri="{BB962C8B-B14F-4D97-AF65-F5344CB8AC3E}">
        <p14:creationId xmlns:p14="http://schemas.microsoft.com/office/powerpoint/2010/main" xmlns="" val="20981703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en-US" altLang="ja-JP" sz="2200" b="1" dirty="0" smtClean="0">
                <a:solidFill>
                  <a:schemeClr val="accent5">
                    <a:lumMod val="50000"/>
                  </a:schemeClr>
                </a:solidFill>
              </a:rPr>
              <a:t>Monitoring: Gauging networks </a:t>
            </a:r>
          </a:p>
          <a:p>
            <a:pPr lvl="1"/>
            <a:r>
              <a:rPr lang="en-US" altLang="ja-JP" sz="1800" b="1" dirty="0" smtClean="0">
                <a:solidFill>
                  <a:schemeClr val="accent5">
                    <a:lumMod val="50000"/>
                  </a:schemeClr>
                </a:solidFill>
              </a:rPr>
              <a:t>MET Stations (Precipitation, Evaporation, Temperature) </a:t>
            </a:r>
          </a:p>
          <a:p>
            <a:pPr lvl="1"/>
            <a:r>
              <a:rPr lang="en-US" altLang="ja-JP" sz="1800" b="1" dirty="0" smtClean="0">
                <a:solidFill>
                  <a:schemeClr val="accent5">
                    <a:lumMod val="50000"/>
                  </a:schemeClr>
                </a:solidFill>
              </a:rPr>
              <a:t>Hydraulic stations (River </a:t>
            </a:r>
            <a:r>
              <a:rPr lang="en-US" altLang="ja-JP" sz="1800" b="1" dirty="0" smtClean="0">
                <a:solidFill>
                  <a:schemeClr val="accent5">
                    <a:lumMod val="50000"/>
                  </a:schemeClr>
                </a:solidFill>
              </a:rPr>
              <a:t>discharge) </a:t>
            </a:r>
            <a:endParaRPr lang="en-US" altLang="ja-JP" sz="1800" b="1" dirty="0" smtClean="0">
              <a:solidFill>
                <a:schemeClr val="accent5">
                  <a:lumMod val="50000"/>
                </a:schemeClr>
              </a:solidFill>
            </a:endParaRPr>
          </a:p>
          <a:p>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Monitoring</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en-US" altLang="ja-JP" sz="2200" b="1" dirty="0" smtClean="0">
                <a:solidFill>
                  <a:schemeClr val="accent5">
                    <a:lumMod val="50000"/>
                  </a:schemeClr>
                </a:solidFill>
              </a:rPr>
              <a:t>Hydrologic </a:t>
            </a:r>
            <a:r>
              <a:rPr lang="en-US" altLang="ja-JP" sz="2200" b="1" dirty="0" err="1" smtClean="0">
                <a:solidFill>
                  <a:schemeClr val="accent5">
                    <a:lumMod val="50000"/>
                  </a:schemeClr>
                </a:solidFill>
              </a:rPr>
              <a:t>m</a:t>
            </a:r>
            <a:r>
              <a:rPr lang="en-US" altLang="ja-JP" sz="2200" b="1" dirty="0" err="1" smtClean="0">
                <a:solidFill>
                  <a:schemeClr val="accent5">
                    <a:lumMod val="50000"/>
                  </a:schemeClr>
                </a:solidFill>
              </a:rPr>
              <a:t>odelling</a:t>
            </a:r>
            <a:endParaRPr lang="en-US" altLang="ja-JP" sz="2200" b="1" dirty="0" smtClean="0">
              <a:solidFill>
                <a:schemeClr val="accent5">
                  <a:lumMod val="50000"/>
                </a:schemeClr>
              </a:solidFill>
            </a:endParaRPr>
          </a:p>
          <a:p>
            <a:pPr lvl="1"/>
            <a:r>
              <a:rPr lang="en-US" altLang="ja-JP" sz="1800" b="1" dirty="0" err="1" smtClean="0">
                <a:solidFill>
                  <a:schemeClr val="accent5">
                    <a:lumMod val="50000"/>
                  </a:schemeClr>
                </a:solidFill>
              </a:rPr>
              <a:t>VHMbuild</a:t>
            </a:r>
            <a:r>
              <a:rPr lang="en-US" altLang="ja-JP" sz="1800" b="1" dirty="0" smtClean="0">
                <a:solidFill>
                  <a:schemeClr val="accent5">
                    <a:lumMod val="50000"/>
                  </a:schemeClr>
                </a:solidFill>
              </a:rPr>
              <a:t>: </a:t>
            </a:r>
            <a:r>
              <a:rPr lang="en-US" altLang="ja-JP" sz="1800" b="1" dirty="0" smtClean="0">
                <a:solidFill>
                  <a:schemeClr val="accent5">
                    <a:lumMod val="50000"/>
                  </a:schemeClr>
                </a:solidFill>
              </a:rPr>
              <a:t>Generalized Conceptual Model</a:t>
            </a:r>
          </a:p>
          <a:p>
            <a:pPr lvl="1"/>
            <a:r>
              <a:rPr lang="en-US" altLang="ja-JP" sz="1800" b="1" dirty="0" smtClean="0">
                <a:solidFill>
                  <a:schemeClr val="accent5">
                    <a:lumMod val="50000"/>
                  </a:schemeClr>
                </a:solidFill>
              </a:rPr>
              <a:t>Parsimonious approach (Simplest effectively/efficiently fitting the purpose of application)</a:t>
            </a:r>
          </a:p>
          <a:p>
            <a:pPr lvl="1"/>
            <a:r>
              <a:rPr lang="en-US" altLang="ja-JP" sz="1800" b="1" dirty="0" smtClean="0">
                <a:solidFill>
                  <a:schemeClr val="accent5">
                    <a:lumMod val="50000"/>
                  </a:schemeClr>
                </a:solidFill>
              </a:rPr>
              <a:t>Stepwise data mining based (sub)model structure identification &amp; calibration procedure (=&gt;high performance)</a:t>
            </a:r>
            <a:endParaRPr lang="en-US" altLang="ja-JP" sz="2200" b="1" dirty="0" smtClean="0">
              <a:solidFill>
                <a:schemeClr val="accent5">
                  <a:lumMod val="50000"/>
                </a:schemeClr>
              </a:solidFill>
            </a:endParaRPr>
          </a:p>
          <a:p>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Hydrologic </a:t>
            </a:r>
            <a:r>
              <a:rPr lang="en-US" sz="3200" dirty="0" err="1" smtClean="0"/>
              <a:t>Modelling</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8" name="Picture 27"/>
          <p:cNvPicPr>
            <a:picLocks noChangeAspect="1" noChangeArrowheads="1"/>
          </p:cNvPicPr>
          <p:nvPr/>
        </p:nvPicPr>
        <p:blipFill>
          <a:blip r:embed="rId6"/>
          <a:srcRect/>
          <a:stretch>
            <a:fillRect/>
          </a:stretch>
        </p:blipFill>
        <p:spPr bwMode="auto">
          <a:xfrm>
            <a:off x="838200" y="2362200"/>
            <a:ext cx="4419599" cy="3505199"/>
          </a:xfrm>
          <a:prstGeom prst="rect">
            <a:avLst/>
          </a:prstGeom>
          <a:noFill/>
          <a:ln w="9525">
            <a:noFill/>
            <a:miter lim="800000"/>
            <a:headEnd/>
            <a:tailEnd/>
          </a:ln>
        </p:spPr>
      </p:pic>
      <p:sp>
        <p:nvSpPr>
          <p:cNvPr id="9" name="AutoShape 122"/>
          <p:cNvSpPr>
            <a:spLocks noChangeArrowheads="1"/>
          </p:cNvSpPr>
          <p:nvPr/>
        </p:nvSpPr>
        <p:spPr bwMode="auto">
          <a:xfrm>
            <a:off x="4897437" y="2743199"/>
            <a:ext cx="877642" cy="393238"/>
          </a:xfrm>
          <a:prstGeom prst="roundRect">
            <a:avLst>
              <a:gd name="adj" fmla="val 16667"/>
            </a:avLst>
          </a:prstGeom>
          <a:solidFill>
            <a:srgbClr val="FFFFFF">
              <a:alpha val="0"/>
            </a:srgbClr>
          </a:solidFill>
          <a:ln w="9525">
            <a:noFill/>
            <a:round/>
            <a:headEnd/>
            <a:tailEnd/>
          </a:ln>
        </p:spPr>
        <p:txBody>
          <a:bodyPr lIns="91418" tIns="45709" rIns="91418" bIns="45709" anchor="ctr"/>
          <a:lstStyle/>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endParaRPr lang="en-US" altLang="en-US" sz="200">
              <a:latin typeface="Tahoma" pitchFamily="34" charset="0"/>
            </a:endParaRPr>
          </a:p>
          <a:p>
            <a:pPr algn="ctr"/>
            <a:endParaRPr lang="en-US" altLang="en-US"/>
          </a:p>
        </p:txBody>
      </p:sp>
      <p:sp>
        <p:nvSpPr>
          <p:cNvPr id="12" name="TextBox 11"/>
          <p:cNvSpPr txBox="1">
            <a:spLocks noChangeArrowheads="1"/>
          </p:cNvSpPr>
          <p:nvPr/>
        </p:nvSpPr>
        <p:spPr bwMode="auto">
          <a:xfrm>
            <a:off x="990600" y="5257800"/>
            <a:ext cx="1284497"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00B0F0"/>
                </a:solidFill>
              </a:rPr>
              <a:t>STORAGE</a:t>
            </a:r>
          </a:p>
        </p:txBody>
      </p:sp>
      <p:sp>
        <p:nvSpPr>
          <p:cNvPr id="13" name="TextBox 12"/>
          <p:cNvSpPr txBox="1">
            <a:spLocks noChangeArrowheads="1"/>
          </p:cNvSpPr>
          <p:nvPr/>
        </p:nvSpPr>
        <p:spPr bwMode="auto">
          <a:xfrm>
            <a:off x="3352800" y="3124200"/>
            <a:ext cx="1676239"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00B0F0"/>
                </a:solidFill>
              </a:rPr>
              <a:t>QUICK FLOW</a:t>
            </a:r>
          </a:p>
        </p:txBody>
      </p:sp>
      <p:sp>
        <p:nvSpPr>
          <p:cNvPr id="14" name="Right Brace 13"/>
          <p:cNvSpPr/>
          <p:nvPr/>
        </p:nvSpPr>
        <p:spPr>
          <a:xfrm rot="19416247">
            <a:off x="2835996" y="3384246"/>
            <a:ext cx="711412" cy="1060337"/>
          </a:xfrm>
          <a:prstGeom prst="rightBrace">
            <a:avLst>
              <a:gd name="adj1" fmla="val 8333"/>
              <a:gd name="adj2" fmla="val 20234"/>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91418" tIns="45709" rIns="91418" bIns="45709" anchor="ctr"/>
          <a:lstStyle/>
          <a:p>
            <a:pPr algn="ctr">
              <a:defRPr/>
            </a:pPr>
            <a:endParaRPr lang="en-US"/>
          </a:p>
        </p:txBody>
      </p:sp>
      <p:sp>
        <p:nvSpPr>
          <p:cNvPr id="15" name="TextBox 14"/>
          <p:cNvSpPr txBox="1">
            <a:spLocks noChangeArrowheads="1"/>
          </p:cNvSpPr>
          <p:nvPr/>
        </p:nvSpPr>
        <p:spPr bwMode="auto">
          <a:xfrm>
            <a:off x="1676400" y="4572000"/>
            <a:ext cx="573955" cy="338532"/>
          </a:xfrm>
          <a:prstGeom prst="rect">
            <a:avLst/>
          </a:prstGeom>
          <a:noFill/>
          <a:ln w="9525">
            <a:noFill/>
            <a:miter lim="800000"/>
            <a:headEnd/>
            <a:tailEnd/>
          </a:ln>
        </p:spPr>
        <p:txBody>
          <a:bodyPr wrap="square" lIns="91418" tIns="45709" rIns="91418" bIns="45709">
            <a:spAutoFit/>
          </a:bodyPr>
          <a:lstStyle/>
          <a:p>
            <a:r>
              <a:rPr lang="en-US" altLang="en-US" sz="1600" b="1" i="1" dirty="0" err="1" smtClean="0">
                <a:solidFill>
                  <a:srgbClr val="C00000"/>
                </a:solidFill>
              </a:rPr>
              <a:t>ETo</a:t>
            </a:r>
            <a:endParaRPr lang="en-US" altLang="en-US" sz="1600" b="1" i="1" dirty="0">
              <a:solidFill>
                <a:srgbClr val="C00000"/>
              </a:solidFill>
            </a:endParaRPr>
          </a:p>
        </p:txBody>
      </p:sp>
      <p:sp>
        <p:nvSpPr>
          <p:cNvPr id="16" name="TextBox 15"/>
          <p:cNvSpPr txBox="1">
            <a:spLocks noChangeArrowheads="1"/>
          </p:cNvSpPr>
          <p:nvPr/>
        </p:nvSpPr>
        <p:spPr bwMode="auto">
          <a:xfrm>
            <a:off x="1676400" y="2895600"/>
            <a:ext cx="255736"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C00000"/>
                </a:solidFill>
              </a:rPr>
              <a:t>P</a:t>
            </a:r>
          </a:p>
        </p:txBody>
      </p:sp>
      <p:sp>
        <p:nvSpPr>
          <p:cNvPr id="17" name="TextBox 16"/>
          <p:cNvSpPr txBox="1">
            <a:spLocks noChangeArrowheads="1"/>
          </p:cNvSpPr>
          <p:nvPr/>
        </p:nvSpPr>
        <p:spPr bwMode="auto">
          <a:xfrm>
            <a:off x="5334000" y="4724400"/>
            <a:ext cx="1676239" cy="338532"/>
          </a:xfrm>
          <a:prstGeom prst="rect">
            <a:avLst/>
          </a:prstGeom>
          <a:noFill/>
          <a:ln w="9525">
            <a:noFill/>
            <a:miter lim="800000"/>
            <a:headEnd/>
            <a:tailEnd/>
          </a:ln>
        </p:spPr>
        <p:txBody>
          <a:bodyPr wrap="square" lIns="91418" tIns="45709" rIns="91418" bIns="45709">
            <a:spAutoFit/>
          </a:bodyPr>
          <a:lstStyle/>
          <a:p>
            <a:r>
              <a:rPr lang="en-US" altLang="en-US" sz="1600" b="1" i="1" dirty="0" smtClean="0">
                <a:solidFill>
                  <a:srgbClr val="FFC000"/>
                </a:solidFill>
              </a:rPr>
              <a:t>DISCHARGE</a:t>
            </a:r>
            <a:endParaRPr lang="en-US" altLang="en-US" sz="1600" b="1" i="1" dirty="0">
              <a:solidFill>
                <a:srgbClr val="FFC000"/>
              </a:solidFill>
            </a:endParaRPr>
          </a:p>
        </p:txBody>
      </p:sp>
      <p:sp>
        <p:nvSpPr>
          <p:cNvPr id="18" name="TextBox 17"/>
          <p:cNvSpPr txBox="1"/>
          <p:nvPr/>
        </p:nvSpPr>
        <p:spPr>
          <a:xfrm>
            <a:off x="2301657" y="2770742"/>
            <a:ext cx="3003875" cy="400110"/>
          </a:xfrm>
          <a:prstGeom prst="rect">
            <a:avLst/>
          </a:prstGeom>
          <a:noFill/>
        </p:spPr>
        <p:txBody>
          <a:bodyPr wrap="square" rtlCol="0">
            <a:spAutoFit/>
          </a:bodyPr>
          <a:lstStyle/>
          <a:p>
            <a:r>
              <a:rPr lang="en-US" sz="2000" b="1" i="1" dirty="0" smtClean="0">
                <a:solidFill>
                  <a:srgbClr val="00B050"/>
                </a:solidFill>
              </a:rPr>
              <a:t>VHM</a:t>
            </a:r>
            <a:r>
              <a:rPr lang="en-US" sz="1600" b="1" dirty="0" smtClean="0">
                <a:solidFill>
                  <a:srgbClr val="00B050"/>
                </a:solidFill>
              </a:rPr>
              <a:t> HYDROLOGICAL MODEL</a:t>
            </a:r>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10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748464" cy="4351762"/>
          </a:xfrm>
        </p:spPr>
        <p:txBody>
          <a:bodyPr>
            <a:normAutofit/>
          </a:bodyPr>
          <a:lstStyle/>
          <a:p>
            <a:r>
              <a:rPr lang="en-US" altLang="ja-JP" sz="2200" b="1" dirty="0" smtClean="0">
                <a:solidFill>
                  <a:schemeClr val="accent5">
                    <a:lumMod val="50000"/>
                  </a:schemeClr>
                </a:solidFill>
              </a:rPr>
              <a:t>Lumped conceptual </a:t>
            </a:r>
            <a:r>
              <a:rPr lang="en-US" altLang="ja-JP" sz="1600" b="1" dirty="0" smtClean="0">
                <a:solidFill>
                  <a:schemeClr val="accent5">
                    <a:lumMod val="50000"/>
                  </a:schemeClr>
                </a:solidFill>
              </a:rPr>
              <a:t>=&gt; Sub-</a:t>
            </a:r>
            <a:r>
              <a:rPr lang="en-US" altLang="ja-JP" sz="1600" b="1" dirty="0" err="1" smtClean="0">
                <a:solidFill>
                  <a:schemeClr val="accent5">
                    <a:lumMod val="50000"/>
                  </a:schemeClr>
                </a:solidFill>
              </a:rPr>
              <a:t>cathments</a:t>
            </a:r>
            <a:r>
              <a:rPr lang="en-US" altLang="ja-JP" sz="1600" b="1" dirty="0" smtClean="0">
                <a:solidFill>
                  <a:schemeClr val="accent5">
                    <a:lumMod val="50000"/>
                  </a:schemeClr>
                </a:solidFill>
              </a:rPr>
              <a:t> =&gt; </a:t>
            </a:r>
            <a:r>
              <a:rPr lang="en-US" altLang="ja-JP" sz="1600" b="1" dirty="0" smtClean="0">
                <a:solidFill>
                  <a:schemeClr val="accent5">
                    <a:lumMod val="50000"/>
                  </a:schemeClr>
                </a:solidFill>
              </a:rPr>
              <a:t>W</a:t>
            </a:r>
            <a:r>
              <a:rPr lang="en-US" altLang="ja-JP" sz="1600" b="1" dirty="0" smtClean="0">
                <a:solidFill>
                  <a:schemeClr val="accent5">
                    <a:lumMod val="50000"/>
                  </a:schemeClr>
                </a:solidFill>
              </a:rPr>
              <a:t>atershed delineation (</a:t>
            </a:r>
            <a:r>
              <a:rPr lang="en-US" altLang="ja-JP" sz="1600" b="1" dirty="0" err="1" smtClean="0">
                <a:solidFill>
                  <a:schemeClr val="accent5">
                    <a:lumMod val="50000"/>
                  </a:schemeClr>
                </a:solidFill>
              </a:rPr>
              <a:t>ArcGIS</a:t>
            </a:r>
            <a:r>
              <a:rPr lang="en-US" altLang="ja-JP" sz="1600" b="1" dirty="0" smtClean="0">
                <a:solidFill>
                  <a:schemeClr val="accent5">
                    <a:lumMod val="50000"/>
                  </a:schemeClr>
                </a:solidFill>
              </a:rPr>
              <a:t>/ </a:t>
            </a:r>
            <a:r>
              <a:rPr lang="en-US" altLang="ja-JP" sz="1600" b="1" dirty="0" err="1" smtClean="0">
                <a:solidFill>
                  <a:schemeClr val="accent5">
                    <a:lumMod val="50000"/>
                  </a:schemeClr>
                </a:solidFill>
              </a:rPr>
              <a:t>ArcMap</a:t>
            </a:r>
            <a:r>
              <a:rPr lang="en-US" altLang="ja-JP" sz="1600" b="1" dirty="0" smtClean="0">
                <a:solidFill>
                  <a:schemeClr val="accent5">
                    <a:lumMod val="50000"/>
                  </a:schemeClr>
                </a:solidFill>
              </a:rPr>
              <a:t>/ QGIS)</a:t>
            </a:r>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en-US" sz="3200" dirty="0" smtClean="0"/>
              <a:t>Hydrologic </a:t>
            </a:r>
            <a:r>
              <a:rPr lang="en-US" sz="3200" dirty="0" err="1" smtClean="0"/>
              <a:t>Modelling</a:t>
            </a:r>
            <a:endParaRPr lang="pt-BR" sz="3200" dirty="0"/>
          </a:p>
        </p:txBody>
      </p:sp>
      <p:pic>
        <p:nvPicPr>
          <p:cNvPr id="5" name="Picture 2" descr="Office de l'eau de Guya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8" name="Picture 27"/>
          <p:cNvPicPr>
            <a:picLocks noChangeAspect="1" noChangeArrowheads="1"/>
          </p:cNvPicPr>
          <p:nvPr/>
        </p:nvPicPr>
        <p:blipFill>
          <a:blip r:embed="rId7"/>
          <a:srcRect/>
          <a:stretch>
            <a:fillRect/>
          </a:stretch>
        </p:blipFill>
        <p:spPr bwMode="auto">
          <a:xfrm>
            <a:off x="838200" y="2362200"/>
            <a:ext cx="4419599" cy="3505199"/>
          </a:xfrm>
          <a:prstGeom prst="rect">
            <a:avLst/>
          </a:prstGeom>
          <a:noFill/>
          <a:ln w="9525">
            <a:noFill/>
            <a:miter lim="800000"/>
            <a:headEnd/>
            <a:tailEnd/>
          </a:ln>
        </p:spPr>
      </p:pic>
      <p:sp>
        <p:nvSpPr>
          <p:cNvPr id="9" name="AutoShape 122"/>
          <p:cNvSpPr>
            <a:spLocks noChangeArrowheads="1"/>
          </p:cNvSpPr>
          <p:nvPr/>
        </p:nvSpPr>
        <p:spPr bwMode="auto">
          <a:xfrm>
            <a:off x="4897437" y="2743199"/>
            <a:ext cx="877642" cy="393238"/>
          </a:xfrm>
          <a:prstGeom prst="roundRect">
            <a:avLst>
              <a:gd name="adj" fmla="val 16667"/>
            </a:avLst>
          </a:prstGeom>
          <a:solidFill>
            <a:srgbClr val="FFFFFF">
              <a:alpha val="0"/>
            </a:srgbClr>
          </a:solidFill>
          <a:ln w="9525">
            <a:noFill/>
            <a:round/>
            <a:headEnd/>
            <a:tailEnd/>
          </a:ln>
        </p:spPr>
        <p:txBody>
          <a:bodyPr lIns="91418" tIns="45709" rIns="91418" bIns="45709" anchor="ctr"/>
          <a:lstStyle/>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6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pPr>
              <a:buFont typeface="Wingdings" pitchFamily="2" charset="2"/>
              <a:buChar char="§"/>
            </a:pPr>
            <a:endParaRPr lang="en-US" altLang="en-US" sz="200">
              <a:latin typeface="Tahoma" pitchFamily="34" charset="0"/>
            </a:endParaRPr>
          </a:p>
          <a:p>
            <a:endParaRPr lang="en-US" altLang="en-US" sz="200">
              <a:latin typeface="Tahoma" pitchFamily="34" charset="0"/>
            </a:endParaRPr>
          </a:p>
          <a:p>
            <a:pPr algn="ctr"/>
            <a:endParaRPr lang="en-US" altLang="en-US"/>
          </a:p>
        </p:txBody>
      </p:sp>
      <p:sp>
        <p:nvSpPr>
          <p:cNvPr id="12" name="TextBox 11"/>
          <p:cNvSpPr txBox="1">
            <a:spLocks noChangeArrowheads="1"/>
          </p:cNvSpPr>
          <p:nvPr/>
        </p:nvSpPr>
        <p:spPr bwMode="auto">
          <a:xfrm>
            <a:off x="990600" y="5257800"/>
            <a:ext cx="1284497"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00B0F0"/>
                </a:solidFill>
              </a:rPr>
              <a:t>STORAGE</a:t>
            </a:r>
          </a:p>
        </p:txBody>
      </p:sp>
      <p:sp>
        <p:nvSpPr>
          <p:cNvPr id="13" name="TextBox 12"/>
          <p:cNvSpPr txBox="1">
            <a:spLocks noChangeArrowheads="1"/>
          </p:cNvSpPr>
          <p:nvPr/>
        </p:nvSpPr>
        <p:spPr bwMode="auto">
          <a:xfrm>
            <a:off x="3352800" y="3124200"/>
            <a:ext cx="1676239"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00B0F0"/>
                </a:solidFill>
              </a:rPr>
              <a:t>QUICK FLOW</a:t>
            </a:r>
          </a:p>
        </p:txBody>
      </p:sp>
      <p:sp>
        <p:nvSpPr>
          <p:cNvPr id="14" name="Right Brace 13"/>
          <p:cNvSpPr/>
          <p:nvPr/>
        </p:nvSpPr>
        <p:spPr>
          <a:xfrm rot="19416247">
            <a:off x="2835996" y="3384246"/>
            <a:ext cx="711412" cy="1060337"/>
          </a:xfrm>
          <a:prstGeom prst="rightBrace">
            <a:avLst>
              <a:gd name="adj1" fmla="val 8333"/>
              <a:gd name="adj2" fmla="val 20234"/>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lIns="91418" tIns="45709" rIns="91418" bIns="45709" anchor="ctr"/>
          <a:lstStyle/>
          <a:p>
            <a:pPr algn="ctr">
              <a:defRPr/>
            </a:pPr>
            <a:endParaRPr lang="en-US"/>
          </a:p>
        </p:txBody>
      </p:sp>
      <p:sp>
        <p:nvSpPr>
          <p:cNvPr id="15" name="TextBox 14"/>
          <p:cNvSpPr txBox="1">
            <a:spLocks noChangeArrowheads="1"/>
          </p:cNvSpPr>
          <p:nvPr/>
        </p:nvSpPr>
        <p:spPr bwMode="auto">
          <a:xfrm>
            <a:off x="1676400" y="4572000"/>
            <a:ext cx="573955" cy="338532"/>
          </a:xfrm>
          <a:prstGeom prst="rect">
            <a:avLst/>
          </a:prstGeom>
          <a:noFill/>
          <a:ln w="9525">
            <a:noFill/>
            <a:miter lim="800000"/>
            <a:headEnd/>
            <a:tailEnd/>
          </a:ln>
        </p:spPr>
        <p:txBody>
          <a:bodyPr wrap="square" lIns="91418" tIns="45709" rIns="91418" bIns="45709">
            <a:spAutoFit/>
          </a:bodyPr>
          <a:lstStyle/>
          <a:p>
            <a:r>
              <a:rPr lang="en-US" altLang="en-US" sz="1600" b="1" i="1" dirty="0" err="1" smtClean="0">
                <a:solidFill>
                  <a:srgbClr val="C00000"/>
                </a:solidFill>
              </a:rPr>
              <a:t>ETo</a:t>
            </a:r>
            <a:endParaRPr lang="en-US" altLang="en-US" sz="1600" b="1" i="1" dirty="0">
              <a:solidFill>
                <a:srgbClr val="C00000"/>
              </a:solidFill>
            </a:endParaRPr>
          </a:p>
        </p:txBody>
      </p:sp>
      <p:sp>
        <p:nvSpPr>
          <p:cNvPr id="16" name="TextBox 15"/>
          <p:cNvSpPr txBox="1">
            <a:spLocks noChangeArrowheads="1"/>
          </p:cNvSpPr>
          <p:nvPr/>
        </p:nvSpPr>
        <p:spPr bwMode="auto">
          <a:xfrm>
            <a:off x="1676400" y="2895600"/>
            <a:ext cx="255736" cy="338532"/>
          </a:xfrm>
          <a:prstGeom prst="rect">
            <a:avLst/>
          </a:prstGeom>
          <a:noFill/>
          <a:ln w="9525">
            <a:noFill/>
            <a:miter lim="800000"/>
            <a:headEnd/>
            <a:tailEnd/>
          </a:ln>
        </p:spPr>
        <p:txBody>
          <a:bodyPr wrap="square" lIns="91418" tIns="45709" rIns="91418" bIns="45709">
            <a:spAutoFit/>
          </a:bodyPr>
          <a:lstStyle/>
          <a:p>
            <a:r>
              <a:rPr lang="en-US" altLang="en-US" sz="1600" b="1" i="1" dirty="0">
                <a:solidFill>
                  <a:srgbClr val="C00000"/>
                </a:solidFill>
              </a:rPr>
              <a:t>P</a:t>
            </a:r>
          </a:p>
        </p:txBody>
      </p:sp>
      <p:sp>
        <p:nvSpPr>
          <p:cNvPr id="17" name="TextBox 16"/>
          <p:cNvSpPr txBox="1">
            <a:spLocks noChangeArrowheads="1"/>
          </p:cNvSpPr>
          <p:nvPr/>
        </p:nvSpPr>
        <p:spPr bwMode="auto">
          <a:xfrm>
            <a:off x="5334000" y="4724400"/>
            <a:ext cx="1676239" cy="338532"/>
          </a:xfrm>
          <a:prstGeom prst="rect">
            <a:avLst/>
          </a:prstGeom>
          <a:noFill/>
          <a:ln w="9525">
            <a:noFill/>
            <a:miter lim="800000"/>
            <a:headEnd/>
            <a:tailEnd/>
          </a:ln>
        </p:spPr>
        <p:txBody>
          <a:bodyPr wrap="square" lIns="91418" tIns="45709" rIns="91418" bIns="45709">
            <a:spAutoFit/>
          </a:bodyPr>
          <a:lstStyle/>
          <a:p>
            <a:r>
              <a:rPr lang="en-US" altLang="en-US" sz="1600" b="1" i="1" dirty="0" smtClean="0">
                <a:solidFill>
                  <a:srgbClr val="FFC000"/>
                </a:solidFill>
              </a:rPr>
              <a:t>DISCHARGE</a:t>
            </a:r>
            <a:endParaRPr lang="en-US" altLang="en-US" sz="1600" b="1" i="1" dirty="0">
              <a:solidFill>
                <a:srgbClr val="FFC000"/>
              </a:solidFill>
            </a:endParaRPr>
          </a:p>
        </p:txBody>
      </p:sp>
      <p:sp>
        <p:nvSpPr>
          <p:cNvPr id="18" name="TextBox 17"/>
          <p:cNvSpPr txBox="1"/>
          <p:nvPr/>
        </p:nvSpPr>
        <p:spPr>
          <a:xfrm>
            <a:off x="2301657" y="2770742"/>
            <a:ext cx="3003875" cy="400110"/>
          </a:xfrm>
          <a:prstGeom prst="rect">
            <a:avLst/>
          </a:prstGeom>
          <a:noFill/>
        </p:spPr>
        <p:txBody>
          <a:bodyPr wrap="square" rtlCol="0">
            <a:spAutoFit/>
          </a:bodyPr>
          <a:lstStyle/>
          <a:p>
            <a:r>
              <a:rPr lang="en-US" sz="2000" b="1" i="1" dirty="0" smtClean="0">
                <a:solidFill>
                  <a:srgbClr val="00B050"/>
                </a:solidFill>
              </a:rPr>
              <a:t>VHM</a:t>
            </a:r>
            <a:r>
              <a:rPr lang="en-US" sz="1600" b="1" dirty="0" smtClean="0">
                <a:solidFill>
                  <a:srgbClr val="00B050"/>
                </a:solidFill>
              </a:rPr>
              <a:t> HYDROLOGICAL MODEL</a:t>
            </a:r>
          </a:p>
        </p:txBody>
      </p:sp>
      <p:pic>
        <p:nvPicPr>
          <p:cNvPr id="2050" name="Picture 2"/>
          <p:cNvPicPr>
            <a:picLocks noChangeAspect="1" noChangeArrowheads="1"/>
          </p:cNvPicPr>
          <p:nvPr/>
        </p:nvPicPr>
        <p:blipFill>
          <a:blip r:embed="rId8"/>
          <a:srcRect/>
          <a:stretch>
            <a:fillRect/>
          </a:stretch>
        </p:blipFill>
        <p:spPr bwMode="auto">
          <a:xfrm>
            <a:off x="5181600" y="2362200"/>
            <a:ext cx="3374136" cy="19202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6477000" y="4191000"/>
            <a:ext cx="1557196" cy="1828800"/>
          </a:xfrm>
          <a:prstGeom prst="rect">
            <a:avLst/>
          </a:prstGeom>
          <a:noFill/>
          <a:ln w="9525">
            <a:noFill/>
            <a:miter lim="800000"/>
            <a:headEnd/>
            <a:tailEnd/>
          </a:ln>
          <a:effectLst/>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en-US" altLang="ja-JP" sz="2200" b="1" dirty="0" smtClean="0">
                <a:solidFill>
                  <a:schemeClr val="accent5">
                    <a:lumMod val="50000"/>
                  </a:schemeClr>
                </a:solidFill>
              </a:rPr>
              <a:t>WETSPRO</a:t>
            </a:r>
            <a:endParaRPr lang="en-US" altLang="ja-JP" sz="1800" b="1" dirty="0" smtClean="0">
              <a:solidFill>
                <a:schemeClr val="accent5">
                  <a:lumMod val="50000"/>
                </a:schemeClr>
              </a:solidFill>
            </a:endParaRPr>
          </a:p>
          <a:p>
            <a:pPr lvl="1"/>
            <a:r>
              <a:rPr lang="en-US" altLang="ja-JP" sz="1800" b="1" dirty="0" smtClean="0">
                <a:solidFill>
                  <a:schemeClr val="accent5">
                    <a:lumMod val="50000"/>
                  </a:schemeClr>
                </a:solidFill>
              </a:rPr>
              <a:t>WETSPRO: Water Engineering Time Series </a:t>
            </a:r>
            <a:r>
              <a:rPr lang="en-US" altLang="ja-JP" sz="1800" b="1" dirty="0" err="1" smtClean="0">
                <a:solidFill>
                  <a:schemeClr val="accent5">
                    <a:lumMod val="50000"/>
                  </a:schemeClr>
                </a:solidFill>
              </a:rPr>
              <a:t>PROcessing</a:t>
            </a:r>
            <a:r>
              <a:rPr lang="en-US" altLang="ja-JP" sz="1800" b="1" dirty="0" smtClean="0">
                <a:solidFill>
                  <a:schemeClr val="accent5">
                    <a:lumMod val="50000"/>
                  </a:schemeClr>
                </a:solidFill>
              </a:rPr>
              <a:t> Tool </a:t>
            </a:r>
          </a:p>
          <a:p>
            <a:pPr lvl="1"/>
            <a:r>
              <a:rPr lang="en-US" altLang="ja-JP" sz="1800" b="1" dirty="0" smtClean="0">
                <a:solidFill>
                  <a:schemeClr val="accent5">
                    <a:lumMod val="50000"/>
                  </a:schemeClr>
                </a:solidFill>
              </a:rPr>
              <a:t>Supporting tool for VHM Model</a:t>
            </a:r>
          </a:p>
          <a:p>
            <a:pPr lvl="1"/>
            <a:r>
              <a:rPr lang="en-US" altLang="ja-JP" sz="1800" b="1" dirty="0" smtClean="0">
                <a:solidFill>
                  <a:schemeClr val="accent5">
                    <a:lumMod val="50000"/>
                  </a:schemeClr>
                </a:solidFill>
              </a:rPr>
              <a:t>Stepwise (sub)model structure identification &amp; calibration procedure</a:t>
            </a:r>
            <a:endParaRPr lang="en-US" altLang="ja-JP" sz="2200" b="1" dirty="0" smtClean="0">
              <a:solidFill>
                <a:schemeClr val="accent5">
                  <a:lumMod val="50000"/>
                </a:schemeClr>
              </a:solidFill>
            </a:endParaRPr>
          </a:p>
          <a:p>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Time </a:t>
            </a:r>
            <a:r>
              <a:rPr lang="pt-BR" sz="3200" dirty="0" smtClean="0"/>
              <a:t>Series </a:t>
            </a:r>
            <a:r>
              <a:rPr lang="pt-BR" sz="3200" dirty="0" err="1" smtClean="0"/>
              <a:t>pro</a:t>
            </a:r>
            <a:r>
              <a:rPr lang="pt-BR" sz="3200" dirty="0" err="1" smtClean="0"/>
              <a:t>cessing</a:t>
            </a:r>
            <a:r>
              <a:rPr lang="pt-BR" sz="3200" dirty="0" smtClean="0"/>
              <a:t>/ </a:t>
            </a:r>
            <a:r>
              <a:rPr lang="pt-BR" sz="3200" dirty="0" err="1" smtClean="0"/>
              <a:t>analysis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8" name="Picture 2"/>
          <p:cNvPicPr>
            <a:picLocks noChangeAspect="1" noChangeArrowheads="1"/>
          </p:cNvPicPr>
          <p:nvPr/>
        </p:nvPicPr>
        <p:blipFill>
          <a:blip r:embed="rId6"/>
          <a:srcRect/>
          <a:stretch>
            <a:fillRect/>
          </a:stretch>
        </p:blipFill>
        <p:spPr bwMode="auto">
          <a:xfrm>
            <a:off x="3810000" y="3505200"/>
            <a:ext cx="2305410" cy="1828800"/>
          </a:xfrm>
          <a:prstGeom prst="rect">
            <a:avLst/>
          </a:prstGeom>
          <a:noFill/>
          <a:ln w="9525">
            <a:noFill/>
            <a:miter lim="800000"/>
            <a:headEnd/>
            <a:tailEnd/>
          </a:ln>
        </p:spPr>
      </p:pic>
      <p:pic>
        <p:nvPicPr>
          <p:cNvPr id="9" name="Picture 3"/>
          <p:cNvPicPr>
            <a:picLocks noChangeAspect="1" noChangeArrowheads="1"/>
          </p:cNvPicPr>
          <p:nvPr/>
        </p:nvPicPr>
        <p:blipFill>
          <a:blip r:embed="rId7"/>
          <a:srcRect/>
          <a:stretch>
            <a:fillRect/>
          </a:stretch>
        </p:blipFill>
        <p:spPr bwMode="auto">
          <a:xfrm>
            <a:off x="6248400" y="3429000"/>
            <a:ext cx="2061246" cy="1188720"/>
          </a:xfrm>
          <a:prstGeom prst="rect">
            <a:avLst/>
          </a:prstGeom>
          <a:solidFill>
            <a:schemeClr val="bg1"/>
          </a:solidFill>
          <a:ln w="50800">
            <a:noFill/>
            <a:miter lim="800000"/>
            <a:headEnd/>
            <a:tailEnd/>
          </a:ln>
        </p:spPr>
      </p:pic>
      <p:pic>
        <p:nvPicPr>
          <p:cNvPr id="12" name="Picture 4"/>
          <p:cNvPicPr>
            <a:picLocks noChangeAspect="1" noChangeArrowheads="1"/>
          </p:cNvPicPr>
          <p:nvPr/>
        </p:nvPicPr>
        <p:blipFill>
          <a:blip r:embed="rId8"/>
          <a:srcRect/>
          <a:stretch>
            <a:fillRect/>
          </a:stretch>
        </p:blipFill>
        <p:spPr bwMode="auto">
          <a:xfrm>
            <a:off x="6324600" y="4648200"/>
            <a:ext cx="1992634" cy="1188720"/>
          </a:xfrm>
          <a:prstGeom prst="rect">
            <a:avLst/>
          </a:prstGeom>
          <a:solidFill>
            <a:schemeClr val="bg1"/>
          </a:solidFill>
          <a:ln w="50800">
            <a:noFill/>
            <a:miter lim="800000"/>
            <a:headEnd/>
            <a:tailEnd/>
          </a:ln>
        </p:spPr>
      </p:pic>
      <p:pic>
        <p:nvPicPr>
          <p:cNvPr id="13" name="Picture 27"/>
          <p:cNvPicPr>
            <a:picLocks noChangeAspect="1" noChangeArrowheads="1"/>
          </p:cNvPicPr>
          <p:nvPr/>
        </p:nvPicPr>
        <p:blipFill>
          <a:blip r:embed="rId9"/>
          <a:srcRect/>
          <a:stretch>
            <a:fillRect/>
          </a:stretch>
        </p:blipFill>
        <p:spPr bwMode="auto">
          <a:xfrm>
            <a:off x="914400" y="3505200"/>
            <a:ext cx="2651759" cy="2103120"/>
          </a:xfrm>
          <a:prstGeom prst="rect">
            <a:avLst/>
          </a:prstGeom>
          <a:noFill/>
          <a:ln w="9525">
            <a:noFill/>
            <a:miter lim="800000"/>
            <a:headEnd/>
            <a:tailEnd/>
          </a:ln>
        </p:spPr>
      </p:pic>
      <p:sp>
        <p:nvSpPr>
          <p:cNvPr id="15" name="AutoShape 122"/>
          <p:cNvSpPr>
            <a:spLocks noChangeArrowheads="1"/>
          </p:cNvSpPr>
          <p:nvPr/>
        </p:nvSpPr>
        <p:spPr bwMode="auto">
          <a:xfrm>
            <a:off x="4897437" y="2743199"/>
            <a:ext cx="877642" cy="393238"/>
          </a:xfrm>
          <a:prstGeom prst="roundRect">
            <a:avLst>
              <a:gd name="adj" fmla="val 16667"/>
            </a:avLst>
          </a:prstGeom>
          <a:solidFill>
            <a:srgbClr val="FFFFFF">
              <a:alpha val="0"/>
            </a:srgbClr>
          </a:solidFill>
          <a:ln w="9525">
            <a:noFill/>
            <a:round/>
            <a:headEnd/>
            <a:tailEnd/>
          </a:ln>
        </p:spPr>
        <p:txBody>
          <a:bodyPr lIns="91418" tIns="45709" rIns="91418" bIns="45709" anchor="ctr"/>
          <a:lstStyle/>
          <a:p>
            <a:pPr>
              <a:buFont typeface="Wingdings" pitchFamily="2" charset="2"/>
              <a:buChar char="§"/>
            </a:pPr>
            <a:endParaRPr lang="en-US" altLang="en-US" sz="600" dirty="0">
              <a:latin typeface="Tahoma" pitchFamily="34" charset="0"/>
            </a:endParaRPr>
          </a:p>
          <a:p>
            <a:pPr>
              <a:buFont typeface="Wingdings" pitchFamily="2" charset="2"/>
              <a:buChar char="§"/>
            </a:pPr>
            <a:endParaRPr lang="en-US" altLang="en-US" sz="600" dirty="0">
              <a:latin typeface="Tahoma" pitchFamily="34" charset="0"/>
            </a:endParaRPr>
          </a:p>
          <a:p>
            <a:pPr>
              <a:buFont typeface="Wingdings" pitchFamily="2" charset="2"/>
              <a:buChar char="§"/>
            </a:pPr>
            <a:endParaRPr lang="en-US" altLang="en-US" sz="600" dirty="0">
              <a:latin typeface="Tahoma" pitchFamily="34" charset="0"/>
            </a:endParaRPr>
          </a:p>
          <a:p>
            <a:pPr>
              <a:buFont typeface="Wingdings" pitchFamily="2" charset="2"/>
              <a:buChar char="§"/>
            </a:pPr>
            <a:endParaRPr lang="en-US" altLang="en-US" sz="200" dirty="0">
              <a:latin typeface="Tahoma" pitchFamily="34" charset="0"/>
            </a:endParaRPr>
          </a:p>
          <a:p>
            <a:pPr>
              <a:buFont typeface="Wingdings" pitchFamily="2" charset="2"/>
              <a:buChar char="§"/>
            </a:pPr>
            <a:endParaRPr lang="en-US" altLang="en-US" sz="200" dirty="0">
              <a:latin typeface="Tahoma" pitchFamily="34" charset="0"/>
            </a:endParaRPr>
          </a:p>
          <a:p>
            <a:pPr>
              <a:buFont typeface="Wingdings" pitchFamily="2" charset="2"/>
              <a:buChar char="§"/>
            </a:pPr>
            <a:endParaRPr lang="en-US" altLang="en-US" sz="200" dirty="0">
              <a:latin typeface="Tahoma" pitchFamily="34" charset="0"/>
            </a:endParaRPr>
          </a:p>
          <a:p>
            <a:pPr>
              <a:buFont typeface="Wingdings" pitchFamily="2" charset="2"/>
              <a:buChar char="§"/>
            </a:pPr>
            <a:endParaRPr lang="en-US" altLang="en-US" sz="200" dirty="0">
              <a:latin typeface="Tahoma" pitchFamily="34" charset="0"/>
            </a:endParaRPr>
          </a:p>
          <a:p>
            <a:endParaRPr lang="en-US" altLang="en-US" sz="200" dirty="0">
              <a:latin typeface="Tahoma" pitchFamily="34" charset="0"/>
            </a:endParaRPr>
          </a:p>
          <a:p>
            <a:pPr algn="ctr"/>
            <a:endParaRPr lang="en-US" altLang="en-US" dirty="0"/>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en-US" altLang="ja-JP" sz="2200" b="1" dirty="0" smtClean="0">
                <a:solidFill>
                  <a:schemeClr val="accent5">
                    <a:lumMod val="50000"/>
                  </a:schemeClr>
                </a:solidFill>
              </a:rPr>
              <a:t>WETSPRO</a:t>
            </a:r>
            <a:endParaRPr lang="en-US" altLang="ja-JP" sz="1800" b="1" dirty="0" smtClean="0">
              <a:solidFill>
                <a:schemeClr val="accent5">
                  <a:lumMod val="50000"/>
                </a:schemeClr>
              </a:solidFill>
            </a:endParaRPr>
          </a:p>
          <a:p>
            <a:pPr lvl="1"/>
            <a:r>
              <a:rPr lang="en-US" altLang="ja-JP" sz="1800" b="1" dirty="0" smtClean="0">
                <a:solidFill>
                  <a:schemeClr val="accent5">
                    <a:lumMod val="50000"/>
                  </a:schemeClr>
                </a:solidFill>
              </a:rPr>
              <a:t>WETSPRO: Water Engineering Time Series </a:t>
            </a:r>
            <a:r>
              <a:rPr lang="en-US" altLang="ja-JP" sz="1800" b="1" dirty="0" err="1" smtClean="0">
                <a:solidFill>
                  <a:schemeClr val="accent5">
                    <a:lumMod val="50000"/>
                  </a:schemeClr>
                </a:solidFill>
              </a:rPr>
              <a:t>PROcessing</a:t>
            </a:r>
            <a:r>
              <a:rPr lang="en-US" altLang="ja-JP" sz="1800" b="1" dirty="0" smtClean="0">
                <a:solidFill>
                  <a:schemeClr val="accent5">
                    <a:lumMod val="50000"/>
                  </a:schemeClr>
                </a:solidFill>
              </a:rPr>
              <a:t> Tool </a:t>
            </a:r>
          </a:p>
          <a:p>
            <a:pPr lvl="1"/>
            <a:r>
              <a:rPr lang="en-US" altLang="ja-JP" sz="1800" b="1" dirty="0" smtClean="0">
                <a:solidFill>
                  <a:schemeClr val="accent5">
                    <a:lumMod val="50000"/>
                  </a:schemeClr>
                </a:solidFill>
              </a:rPr>
              <a:t>Extreme value distribution analysis </a:t>
            </a:r>
          </a:p>
          <a:p>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smtClean="0"/>
              <a:t>Time Series </a:t>
            </a:r>
            <a:r>
              <a:rPr lang="pt-BR" sz="3200" dirty="0" err="1" smtClean="0"/>
              <a:t>processing</a:t>
            </a:r>
            <a:r>
              <a:rPr lang="pt-BR" sz="3200" dirty="0" smtClean="0"/>
              <a:t>/ </a:t>
            </a:r>
            <a:r>
              <a:rPr lang="pt-BR" sz="3200" dirty="0" err="1" smtClean="0"/>
              <a:t>analysis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13" name="Picture 6"/>
          <p:cNvPicPr>
            <a:picLocks noChangeAspect="1" noChangeArrowheads="1"/>
          </p:cNvPicPr>
          <p:nvPr/>
        </p:nvPicPr>
        <p:blipFill>
          <a:blip r:embed="rId6">
            <a:duotone>
              <a:schemeClr val="accent5">
                <a:shade val="45000"/>
                <a:satMod val="135000"/>
              </a:schemeClr>
              <a:prstClr val="white"/>
            </a:duotone>
          </a:blip>
          <a:srcRect/>
          <a:stretch>
            <a:fillRect/>
          </a:stretch>
        </p:blipFill>
        <p:spPr bwMode="auto">
          <a:xfrm>
            <a:off x="533400" y="3429000"/>
            <a:ext cx="4297680" cy="2265412"/>
          </a:xfrm>
          <a:prstGeom prst="rect">
            <a:avLst/>
          </a:prstGeom>
          <a:noFill/>
          <a:ln w="9525">
            <a:noFill/>
            <a:miter lim="800000"/>
            <a:headEnd/>
            <a:tailEnd/>
          </a:ln>
        </p:spPr>
      </p:pic>
      <p:sp>
        <p:nvSpPr>
          <p:cNvPr id="14" name="Rectangle 13"/>
          <p:cNvSpPr/>
          <p:nvPr/>
        </p:nvSpPr>
        <p:spPr>
          <a:xfrm>
            <a:off x="4800600" y="3429000"/>
            <a:ext cx="4572000" cy="2012859"/>
          </a:xfrm>
          <a:prstGeom prst="rect">
            <a:avLst/>
          </a:prstGeom>
        </p:spPr>
        <p:txBody>
          <a:bodyPr>
            <a:spAutoFit/>
          </a:bodyPr>
          <a:lstStyle/>
          <a:p>
            <a:pPr marL="342900" indent="-342900">
              <a:spcBef>
                <a:spcPct val="20000"/>
              </a:spcBef>
            </a:pPr>
            <a:r>
              <a:rPr lang="en-US" sz="1200" b="1" dirty="0" smtClean="0">
                <a:solidFill>
                  <a:schemeClr val="accent5">
                    <a:lumMod val="50000"/>
                  </a:schemeClr>
                </a:solidFill>
              </a:rPr>
              <a:t>For example low flows:</a:t>
            </a:r>
          </a:p>
          <a:p>
            <a:pPr marL="342900" indent="-342900">
              <a:spcBef>
                <a:spcPct val="20000"/>
              </a:spcBef>
            </a:pPr>
            <a:r>
              <a:rPr lang="en-US" sz="1200" b="1" dirty="0" smtClean="0">
                <a:solidFill>
                  <a:schemeClr val="accent5">
                    <a:lumMod val="50000"/>
                  </a:schemeClr>
                </a:solidFill>
              </a:rPr>
              <a:t>Consideration of the duration of the low flow or drought period</a:t>
            </a:r>
          </a:p>
          <a:p>
            <a:pPr marL="342900" indent="-342900">
              <a:spcBef>
                <a:spcPct val="20000"/>
              </a:spcBef>
              <a:buFontTx/>
              <a:buChar char=" "/>
            </a:pPr>
            <a:r>
              <a:rPr lang="en-US" sz="1200" b="1" dirty="0" smtClean="0">
                <a:solidFill>
                  <a:schemeClr val="accent5">
                    <a:lumMod val="50000"/>
                  </a:schemeClr>
                </a:solidFill>
              </a:rPr>
              <a:t>→  discharge/duration/frequency relationships</a:t>
            </a:r>
          </a:p>
          <a:p>
            <a:pPr marL="342900" indent="-342900">
              <a:spcBef>
                <a:spcPct val="20000"/>
              </a:spcBef>
              <a:buFontTx/>
              <a:buChar char=" "/>
            </a:pPr>
            <a:r>
              <a:rPr lang="en-US" sz="1200" b="1" dirty="0" smtClean="0">
                <a:solidFill>
                  <a:schemeClr val="accent5">
                    <a:lumMod val="50000"/>
                  </a:schemeClr>
                </a:solidFill>
              </a:rPr>
              <a:t>→  considering different durations relevant for the several applications:</a:t>
            </a:r>
          </a:p>
          <a:p>
            <a:pPr marL="742950" lvl="1" indent="-285750">
              <a:spcBef>
                <a:spcPct val="20000"/>
              </a:spcBef>
              <a:buFontTx/>
              <a:buChar char="–"/>
            </a:pPr>
            <a:r>
              <a:rPr lang="en-US" sz="1200" b="1" dirty="0" smtClean="0">
                <a:solidFill>
                  <a:schemeClr val="accent5">
                    <a:lumMod val="50000"/>
                  </a:schemeClr>
                </a:solidFill>
              </a:rPr>
              <a:t>irrigation</a:t>
            </a:r>
          </a:p>
          <a:p>
            <a:pPr marL="742950" lvl="1" indent="-285750">
              <a:spcBef>
                <a:spcPct val="20000"/>
              </a:spcBef>
              <a:buFontTx/>
              <a:buChar char="–"/>
            </a:pPr>
            <a:r>
              <a:rPr lang="en-US" sz="1200" b="1" dirty="0" smtClean="0">
                <a:solidFill>
                  <a:schemeClr val="accent5">
                    <a:lumMod val="50000"/>
                  </a:schemeClr>
                </a:solidFill>
              </a:rPr>
              <a:t>hydropower plants</a:t>
            </a:r>
          </a:p>
          <a:p>
            <a:pPr marL="742950" lvl="1" indent="-285750">
              <a:spcBef>
                <a:spcPct val="20000"/>
              </a:spcBef>
              <a:buFontTx/>
              <a:buChar char="–"/>
            </a:pPr>
            <a:r>
              <a:rPr lang="en-US" sz="1200" b="1" dirty="0" smtClean="0">
                <a:solidFill>
                  <a:schemeClr val="accent5">
                    <a:lumMod val="50000"/>
                  </a:schemeClr>
                </a:solidFill>
              </a:rPr>
              <a:t>domestic supply</a:t>
            </a:r>
          </a:p>
          <a:p>
            <a:pPr marL="742950" lvl="1" indent="-285750">
              <a:spcBef>
                <a:spcPct val="20000"/>
              </a:spcBef>
              <a:buFontTx/>
              <a:buChar char="–"/>
            </a:pPr>
            <a:r>
              <a:rPr lang="en-US" sz="1200" b="1" dirty="0" smtClean="0">
                <a:solidFill>
                  <a:schemeClr val="accent5">
                    <a:lumMod val="50000"/>
                  </a:schemeClr>
                </a:solidFill>
              </a:rPr>
              <a:t>pollution</a:t>
            </a:r>
            <a:endParaRPr lang="en-US" sz="1200" b="1" dirty="0">
              <a:solidFill>
                <a:schemeClr val="accent5">
                  <a:lumMod val="50000"/>
                </a:schemeClr>
              </a:solidFill>
            </a:endParaRPr>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err="1" smtClean="0"/>
              <a:t>Climate</a:t>
            </a:r>
            <a:r>
              <a:rPr lang="pt-BR" sz="3200" dirty="0" smtClean="0"/>
              <a:t> </a:t>
            </a:r>
            <a:r>
              <a:rPr lang="pt-BR" sz="3200" dirty="0" err="1" smtClean="0"/>
              <a:t>modelling</a:t>
            </a:r>
            <a:r>
              <a:rPr lang="pt-BR" sz="3200" dirty="0" smtClean="0"/>
              <a:t>: </a:t>
            </a:r>
            <a:br>
              <a:rPr lang="pt-BR" sz="3200" dirty="0" smtClean="0"/>
            </a:br>
            <a:r>
              <a:rPr lang="pt-BR" sz="3200" dirty="0" err="1" smtClean="0"/>
              <a:t>Climate</a:t>
            </a:r>
            <a:r>
              <a:rPr lang="pt-BR" sz="3200" dirty="0" smtClean="0"/>
              <a:t> </a:t>
            </a:r>
            <a:r>
              <a:rPr lang="pt-BR" sz="3200" dirty="0" err="1" smtClean="0"/>
              <a:t>Change</a:t>
            </a:r>
            <a:r>
              <a:rPr lang="pt-BR" sz="3200" dirty="0" smtClean="0"/>
              <a:t>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sp>
        <p:nvSpPr>
          <p:cNvPr id="24" name="AutoShape 123"/>
          <p:cNvSpPr>
            <a:spLocks noChangeArrowheads="1"/>
          </p:cNvSpPr>
          <p:nvPr/>
        </p:nvSpPr>
        <p:spPr bwMode="auto">
          <a:xfrm>
            <a:off x="3352800" y="3733800"/>
            <a:ext cx="2835275" cy="9302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a:latin typeface="Tahoma" pitchFamily="34" charset="0"/>
              </a:rPr>
              <a:t>Hydrologic response simulations/ river discharge</a:t>
            </a:r>
            <a:endParaRPr lang="en-US" altLang="en-US" sz="2000"/>
          </a:p>
        </p:txBody>
      </p:sp>
      <p:sp>
        <p:nvSpPr>
          <p:cNvPr id="25" name="AutoShape 128"/>
          <p:cNvSpPr>
            <a:spLocks noChangeArrowheads="1"/>
          </p:cNvSpPr>
          <p:nvPr/>
        </p:nvSpPr>
        <p:spPr bwMode="auto">
          <a:xfrm>
            <a:off x="2743201" y="5249863"/>
            <a:ext cx="4114800" cy="723900"/>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1000" dirty="0">
                <a:latin typeface="Tahoma" pitchFamily="34" charset="0"/>
              </a:rPr>
              <a:t>                                            </a:t>
            </a:r>
          </a:p>
          <a:p>
            <a:pPr algn="ctr"/>
            <a:r>
              <a:rPr lang="en-US" altLang="en-US" sz="2000" dirty="0">
                <a:latin typeface="Tahoma" pitchFamily="34" charset="0"/>
              </a:rPr>
              <a:t>Analyzing climate change </a:t>
            </a:r>
            <a:r>
              <a:rPr lang="en-US" altLang="en-US" sz="2000" dirty="0" smtClean="0">
                <a:latin typeface="Tahoma" pitchFamily="34" charset="0"/>
              </a:rPr>
              <a:t>impacts </a:t>
            </a:r>
          </a:p>
          <a:p>
            <a:pPr algn="ctr"/>
            <a:r>
              <a:rPr lang="en-US" altLang="en-US" sz="2000" dirty="0" smtClean="0">
                <a:latin typeface="Tahoma" pitchFamily="34" charset="0"/>
              </a:rPr>
              <a:t>on </a:t>
            </a:r>
            <a:r>
              <a:rPr lang="en-US" altLang="en-US" sz="2000" dirty="0">
                <a:latin typeface="Tahoma" pitchFamily="34" charset="0"/>
              </a:rPr>
              <a:t>water </a:t>
            </a:r>
            <a:r>
              <a:rPr lang="en-US" altLang="en-US" sz="2000" dirty="0" smtClean="0">
                <a:latin typeface="Tahoma" pitchFamily="34" charset="0"/>
              </a:rPr>
              <a:t>resources</a:t>
            </a:r>
            <a:endParaRPr lang="en-US" altLang="en-US" sz="2000" dirty="0">
              <a:latin typeface="Tahoma" pitchFamily="34" charset="0"/>
            </a:endParaRPr>
          </a:p>
          <a:p>
            <a:pPr algn="ctr"/>
            <a:endParaRPr lang="en-US" altLang="en-US" dirty="0"/>
          </a:p>
        </p:txBody>
      </p:sp>
      <p:cxnSp>
        <p:nvCxnSpPr>
          <p:cNvPr id="26" name="AutoShape 130"/>
          <p:cNvCxnSpPr>
            <a:cxnSpLocks noChangeShapeType="1"/>
          </p:cNvCxnSpPr>
          <p:nvPr/>
        </p:nvCxnSpPr>
        <p:spPr bwMode="auto">
          <a:xfrm>
            <a:off x="3048000" y="2133600"/>
            <a:ext cx="0" cy="520700"/>
          </a:xfrm>
          <a:prstGeom prst="straightConnector1">
            <a:avLst/>
          </a:prstGeom>
          <a:noFill/>
          <a:ln w="9525">
            <a:solidFill>
              <a:srgbClr val="000000"/>
            </a:solidFill>
            <a:round/>
            <a:headEnd/>
            <a:tailEnd type="triangle" w="med" len="med"/>
          </a:ln>
        </p:spPr>
      </p:cxnSp>
      <p:cxnSp>
        <p:nvCxnSpPr>
          <p:cNvPr id="27" name="AutoShape 131"/>
          <p:cNvCxnSpPr>
            <a:cxnSpLocks noChangeShapeType="1"/>
          </p:cNvCxnSpPr>
          <p:nvPr/>
        </p:nvCxnSpPr>
        <p:spPr bwMode="auto">
          <a:xfrm>
            <a:off x="6477000" y="2133600"/>
            <a:ext cx="0" cy="520700"/>
          </a:xfrm>
          <a:prstGeom prst="straightConnector1">
            <a:avLst/>
          </a:prstGeom>
          <a:noFill/>
          <a:ln w="9525">
            <a:solidFill>
              <a:srgbClr val="000000"/>
            </a:solidFill>
            <a:round/>
            <a:headEnd/>
            <a:tailEnd type="triangle" w="med" len="med"/>
          </a:ln>
        </p:spPr>
      </p:cxnSp>
      <p:cxnSp>
        <p:nvCxnSpPr>
          <p:cNvPr id="28" name="AutoShape 135"/>
          <p:cNvCxnSpPr>
            <a:cxnSpLocks noChangeShapeType="1"/>
          </p:cNvCxnSpPr>
          <p:nvPr/>
        </p:nvCxnSpPr>
        <p:spPr bwMode="auto">
          <a:xfrm>
            <a:off x="4772025" y="3403600"/>
            <a:ext cx="0" cy="328613"/>
          </a:xfrm>
          <a:prstGeom prst="straightConnector1">
            <a:avLst/>
          </a:prstGeom>
          <a:noFill/>
          <a:ln w="9525">
            <a:solidFill>
              <a:srgbClr val="000000"/>
            </a:solidFill>
            <a:round/>
            <a:headEnd/>
            <a:tailEnd type="triangle" w="med" len="med"/>
          </a:ln>
        </p:spPr>
      </p:cxnSp>
      <p:cxnSp>
        <p:nvCxnSpPr>
          <p:cNvPr id="29" name="AutoShape 137"/>
          <p:cNvCxnSpPr>
            <a:cxnSpLocks noChangeShapeType="1"/>
            <a:stCxn id="24" idx="2"/>
          </p:cNvCxnSpPr>
          <p:nvPr/>
        </p:nvCxnSpPr>
        <p:spPr bwMode="auto">
          <a:xfrm rot="5400000">
            <a:off x="4477544" y="4956969"/>
            <a:ext cx="585788" cy="1588"/>
          </a:xfrm>
          <a:prstGeom prst="straightConnector1">
            <a:avLst/>
          </a:prstGeom>
          <a:noFill/>
          <a:ln w="9525">
            <a:solidFill>
              <a:srgbClr val="000000"/>
            </a:solidFill>
            <a:round/>
            <a:headEnd/>
            <a:tailEnd type="triangle" w="med" len="med"/>
          </a:ln>
        </p:spPr>
      </p:cxnSp>
      <p:sp>
        <p:nvSpPr>
          <p:cNvPr id="30" name="Arc 139"/>
          <p:cNvSpPr>
            <a:spLocks/>
          </p:cNvSpPr>
          <p:nvPr/>
        </p:nvSpPr>
        <p:spPr bwMode="auto">
          <a:xfrm rot="5258972" flipV="1">
            <a:off x="4587876" y="2894012"/>
            <a:ext cx="360362" cy="658813"/>
          </a:xfrm>
          <a:custGeom>
            <a:avLst/>
            <a:gdLst>
              <a:gd name="T0" fmla="*/ 2147483647 w 21600"/>
              <a:gd name="T1" fmla="*/ 0 h 41026"/>
              <a:gd name="T2" fmla="*/ 2147483647 w 21600"/>
              <a:gd name="T3" fmla="*/ 2147483647 h 41026"/>
              <a:gd name="T4" fmla="*/ 0 w 21600"/>
              <a:gd name="T5" fmla="*/ 2147483647 h 41026"/>
              <a:gd name="T6" fmla="*/ 0 60000 65536"/>
              <a:gd name="T7" fmla="*/ 0 60000 65536"/>
              <a:gd name="T8" fmla="*/ 0 60000 65536"/>
              <a:gd name="T9" fmla="*/ 0 w 21600"/>
              <a:gd name="T10" fmla="*/ 0 h 41026"/>
              <a:gd name="T11" fmla="*/ 21600 w 21600"/>
              <a:gd name="T12" fmla="*/ 41026 h 41026"/>
            </a:gdLst>
            <a:ahLst/>
            <a:cxnLst>
              <a:cxn ang="T6">
                <a:pos x="T0" y="T1"/>
              </a:cxn>
              <a:cxn ang="T7">
                <a:pos x="T2" y="T3"/>
              </a:cxn>
              <a:cxn ang="T8">
                <a:pos x="T4" y="T5"/>
              </a:cxn>
            </a:cxnLst>
            <a:rect l="T9" t="T10" r="T11" b="T12"/>
            <a:pathLst>
              <a:path w="21600" h="41026" fill="none" extrusionOk="0">
                <a:moveTo>
                  <a:pt x="5579" y="-1"/>
                </a:moveTo>
                <a:cubicBezTo>
                  <a:pt x="15027" y="2526"/>
                  <a:pt x="21600" y="11086"/>
                  <a:pt x="21600" y="20867"/>
                </a:cubicBezTo>
                <a:cubicBezTo>
                  <a:pt x="21600" y="29802"/>
                  <a:pt x="16097" y="37816"/>
                  <a:pt x="7757" y="41025"/>
                </a:cubicBezTo>
              </a:path>
              <a:path w="21600" h="41026" stroke="0" extrusionOk="0">
                <a:moveTo>
                  <a:pt x="5579" y="-1"/>
                </a:moveTo>
                <a:cubicBezTo>
                  <a:pt x="15027" y="2526"/>
                  <a:pt x="21600" y="11086"/>
                  <a:pt x="21600" y="20867"/>
                </a:cubicBezTo>
                <a:cubicBezTo>
                  <a:pt x="21600" y="29802"/>
                  <a:pt x="16097" y="37816"/>
                  <a:pt x="7757" y="41025"/>
                </a:cubicBezTo>
                <a:lnTo>
                  <a:pt x="0" y="20867"/>
                </a:lnTo>
                <a:lnTo>
                  <a:pt x="5579" y="-1"/>
                </a:lnTo>
                <a:close/>
              </a:path>
            </a:pathLst>
          </a:custGeom>
          <a:noFill/>
          <a:ln w="9525">
            <a:solidFill>
              <a:srgbClr val="000000"/>
            </a:solidFill>
            <a:round/>
            <a:headEnd/>
            <a:tailEnd/>
          </a:ln>
        </p:spPr>
        <p:txBody>
          <a:bodyPr lIns="91418" tIns="45709" rIns="91418" bIns="45709"/>
          <a:lstStyle/>
          <a:p>
            <a:endParaRPr lang="en-US"/>
          </a:p>
        </p:txBody>
      </p:sp>
      <p:sp>
        <p:nvSpPr>
          <p:cNvPr id="32" name="AutoShape 118"/>
          <p:cNvSpPr>
            <a:spLocks noChangeArrowheads="1"/>
          </p:cNvSpPr>
          <p:nvPr/>
        </p:nvSpPr>
        <p:spPr bwMode="auto">
          <a:xfrm>
            <a:off x="1676400" y="16002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r>
              <a:rPr lang="en-US" altLang="en-US" sz="2000" dirty="0" smtClean="0">
                <a:latin typeface="Tahoma" pitchFamily="34" charset="0"/>
              </a:rPr>
              <a:t>Observed data</a:t>
            </a:r>
            <a:endParaRPr lang="en-US" altLang="en-US" sz="2000" dirty="0">
              <a:latin typeface="Tahoma" pitchFamily="34" charset="0"/>
            </a:endParaRPr>
          </a:p>
          <a:p>
            <a:pPr algn="ctr">
              <a:spcAft>
                <a:spcPts val="1000"/>
              </a:spcAft>
            </a:pPr>
            <a:r>
              <a:rPr lang="en-US" altLang="en-US" sz="2000" dirty="0">
                <a:latin typeface="Tahoma" pitchFamily="34" charset="0"/>
              </a:rPr>
              <a:t>(pre-</a:t>
            </a:r>
            <a:r>
              <a:rPr lang="en-US" altLang="en-US" sz="2000" dirty="0" smtClean="0">
                <a:latin typeface="Tahoma" pitchFamily="34" charset="0"/>
              </a:rPr>
              <a:t>)processing</a:t>
            </a:r>
            <a:endParaRPr lang="en-US" altLang="en-US" sz="2000" dirty="0"/>
          </a:p>
        </p:txBody>
      </p:sp>
      <p:sp>
        <p:nvSpPr>
          <p:cNvPr id="33" name="AutoShape 119"/>
          <p:cNvSpPr>
            <a:spLocks noChangeArrowheads="1"/>
          </p:cNvSpPr>
          <p:nvPr/>
        </p:nvSpPr>
        <p:spPr bwMode="auto">
          <a:xfrm>
            <a:off x="5029200" y="16002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a:latin typeface="Tahoma" pitchFamily="34" charset="0"/>
              </a:rPr>
              <a:t>Climate modeling</a:t>
            </a:r>
            <a:endParaRPr lang="en-US" altLang="en-US" sz="2000" dirty="0"/>
          </a:p>
        </p:txBody>
      </p:sp>
      <p:sp>
        <p:nvSpPr>
          <p:cNvPr id="34" name="AutoShape 120"/>
          <p:cNvSpPr>
            <a:spLocks noChangeArrowheads="1"/>
          </p:cNvSpPr>
          <p:nvPr/>
        </p:nvSpPr>
        <p:spPr bwMode="auto">
          <a:xfrm>
            <a:off x="1676400" y="26670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smtClean="0">
                <a:latin typeface="Tahoma" pitchFamily="34" charset="0"/>
              </a:rPr>
              <a:t>Hydrologic </a:t>
            </a:r>
            <a:r>
              <a:rPr lang="en-US" altLang="en-US" sz="2000" dirty="0" err="1" smtClean="0">
                <a:latin typeface="Tahoma" pitchFamily="34" charset="0"/>
              </a:rPr>
              <a:t>modelling</a:t>
            </a:r>
            <a:endParaRPr lang="en-US" altLang="en-US" sz="2000" dirty="0"/>
          </a:p>
        </p:txBody>
      </p:sp>
      <p:sp>
        <p:nvSpPr>
          <p:cNvPr id="31" name="AutoShape 121"/>
          <p:cNvSpPr>
            <a:spLocks noChangeArrowheads="1"/>
          </p:cNvSpPr>
          <p:nvPr/>
        </p:nvSpPr>
        <p:spPr bwMode="auto">
          <a:xfrm>
            <a:off x="5029200" y="2667000"/>
            <a:ext cx="2835275" cy="777875"/>
          </a:xfrm>
          <a:prstGeom prst="roundRect">
            <a:avLst>
              <a:gd name="adj" fmla="val 16667"/>
            </a:avLst>
          </a:prstGeom>
          <a:gradFill rotWithShape="1">
            <a:gsLst>
              <a:gs pos="0">
                <a:srgbClr val="FFFF99"/>
              </a:gs>
              <a:gs pos="100000">
                <a:srgbClr val="DBDB83"/>
              </a:gs>
            </a:gsLst>
            <a:lin ang="5400000" scaled="1"/>
          </a:gradFill>
          <a:ln w="9525">
            <a:solidFill>
              <a:srgbClr val="000000"/>
            </a:solidFill>
            <a:round/>
            <a:headEnd/>
            <a:tailEnd/>
          </a:ln>
        </p:spPr>
        <p:txBody>
          <a:bodyPr lIns="91418" tIns="45709" rIns="91418" bIns="45709" anchor="ctr"/>
          <a:lstStyle/>
          <a:p>
            <a:pPr algn="ctr">
              <a:spcAft>
                <a:spcPts val="1000"/>
              </a:spcAft>
            </a:pPr>
            <a:r>
              <a:rPr lang="en-US" altLang="en-US" sz="2000" dirty="0">
                <a:latin typeface="Tahoma" pitchFamily="34" charset="0"/>
              </a:rPr>
              <a:t>Downscaling </a:t>
            </a:r>
            <a:r>
              <a:rPr lang="en-US" altLang="en-US" sz="2000" dirty="0" smtClean="0">
                <a:latin typeface="Tahoma" pitchFamily="34" charset="0"/>
              </a:rPr>
              <a:t>climate </a:t>
            </a:r>
            <a:r>
              <a:rPr lang="en-US" altLang="en-US" sz="2000" dirty="0">
                <a:latin typeface="Tahoma" pitchFamily="34" charset="0"/>
              </a:rPr>
              <a:t>change scenarios </a:t>
            </a:r>
            <a:endParaRPr lang="en-US" altLang="en-US" sz="2000" dirty="0"/>
          </a:p>
        </p:txBody>
      </p:sp>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31"/>
                                        </p:tgtEl>
                                      </p:cBhvr>
                                      <p:by x="150000" y="150000"/>
                                    </p:animScale>
                                  </p:childTnLst>
                                </p:cTn>
                              </p:par>
                            </p:childTnLst>
                          </p:cTn>
                        </p:par>
                        <p:par>
                          <p:cTn id="7" fill="hold">
                            <p:stCondLst>
                              <p:cond delay="500"/>
                            </p:stCondLst>
                            <p:childTnLst>
                              <p:par>
                                <p:cTn id="8" presetID="9" presetClass="exit" presetSubtype="0" fill="hold" nodeType="afterEffect">
                                  <p:stCondLst>
                                    <p:cond delay="0"/>
                                  </p:stCondLst>
                                  <p:childTnLst>
                                    <p:animEffect transition="out" filter="dissolv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6"/>
                                        </p:tgtEl>
                                      </p:cBhvr>
                                    </p:animEffect>
                                    <p:set>
                                      <p:cBhvr>
                                        <p:cTn id="22" dur="1" fill="hold">
                                          <p:stCondLst>
                                            <p:cond delay="499"/>
                                          </p:stCondLst>
                                        </p:cTn>
                                        <p:tgtEl>
                                          <p:spTgt spid="26"/>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940313"/>
            <a:ext cx="8093323" cy="4351762"/>
          </a:xfrm>
        </p:spPr>
        <p:txBody>
          <a:bodyPr>
            <a:normAutofit/>
          </a:bodyPr>
          <a:lstStyle/>
          <a:p>
            <a:r>
              <a:rPr lang="en-US" altLang="ja-JP" sz="2200" b="1" dirty="0" smtClean="0">
                <a:solidFill>
                  <a:schemeClr val="accent5">
                    <a:lumMod val="50000"/>
                  </a:schemeClr>
                </a:solidFill>
              </a:rPr>
              <a:t>Climate Perturbation Tool </a:t>
            </a:r>
          </a:p>
          <a:p>
            <a:pPr>
              <a:buNone/>
            </a:pPr>
            <a:r>
              <a:rPr lang="en-US" altLang="ja-JP" sz="2200" b="1" dirty="0" smtClean="0">
                <a:solidFill>
                  <a:schemeClr val="accent5">
                    <a:lumMod val="50000"/>
                  </a:schemeClr>
                </a:solidFill>
              </a:rPr>
              <a:t>      (Statistical Downscaling of climate model outputs e.g. CMIP5)</a:t>
            </a:r>
          </a:p>
          <a:p>
            <a:pPr lvl="1"/>
            <a:r>
              <a:rPr lang="en-US" altLang="ja-JP" sz="1400" b="1" dirty="0" smtClean="0">
                <a:solidFill>
                  <a:schemeClr val="accent5">
                    <a:lumMod val="50000"/>
                  </a:schemeClr>
                </a:solidFill>
              </a:rPr>
              <a:t>Precipitation</a:t>
            </a:r>
          </a:p>
          <a:p>
            <a:pPr lvl="1"/>
            <a:r>
              <a:rPr lang="en-US" altLang="ja-JP" sz="1400" b="1" dirty="0" smtClean="0">
                <a:solidFill>
                  <a:schemeClr val="accent5">
                    <a:lumMod val="50000"/>
                  </a:schemeClr>
                </a:solidFill>
              </a:rPr>
              <a:t>Temperature</a:t>
            </a:r>
          </a:p>
          <a:p>
            <a:pPr lvl="1"/>
            <a:r>
              <a:rPr lang="en-US" altLang="ja-JP" sz="1400" b="1" dirty="0" smtClean="0">
                <a:solidFill>
                  <a:schemeClr val="accent5">
                    <a:lumMod val="50000"/>
                  </a:schemeClr>
                </a:solidFill>
              </a:rPr>
              <a:t>Evaporation</a:t>
            </a:r>
          </a:p>
          <a:p>
            <a:pPr lvl="1"/>
            <a:r>
              <a:rPr lang="en-US" altLang="ja-JP" sz="1400" b="1" dirty="0" smtClean="0">
                <a:solidFill>
                  <a:schemeClr val="accent5">
                    <a:lumMod val="50000"/>
                  </a:schemeClr>
                </a:solidFill>
              </a:rPr>
              <a:t>Wind</a:t>
            </a:r>
          </a:p>
          <a:p>
            <a:pPr>
              <a:buNone/>
            </a:pPr>
            <a:endParaRPr lang="en-US" altLang="ja-JP" sz="2200" b="1" dirty="0" smtClean="0">
              <a:solidFill>
                <a:schemeClr val="accent5">
                  <a:lumMod val="50000"/>
                </a:schemeClr>
              </a:solidFill>
            </a:endParaRPr>
          </a:p>
          <a:p>
            <a:pPr>
              <a:buNone/>
            </a:pPr>
            <a:r>
              <a:rPr lang="ja-JP" altLang="en-US" sz="2200" b="1" dirty="0" smtClean="0">
                <a:solidFill>
                  <a:schemeClr val="accent5">
                    <a:lumMod val="50000"/>
                  </a:schemeClr>
                </a:solidFill>
              </a:rPr>
              <a:t>　</a:t>
            </a:r>
            <a:endParaRPr lang="pt-BR" sz="2200" b="1" dirty="0" smtClean="0">
              <a:solidFill>
                <a:schemeClr val="accent5">
                  <a:lumMod val="50000"/>
                </a:schemeClr>
              </a:solidFill>
            </a:endParaRPr>
          </a:p>
          <a:p>
            <a:pPr marL="0" indent="0">
              <a:buNone/>
            </a:pPr>
            <a:endParaRPr lang="pt-BR" sz="2200" dirty="0" smtClean="0">
              <a:solidFill>
                <a:schemeClr val="accent5">
                  <a:lumMod val="50000"/>
                </a:schemeClr>
              </a:solidFill>
            </a:endParaRPr>
          </a:p>
          <a:p>
            <a:endParaRPr lang="pt-BR" sz="2200" dirty="0" smtClean="0"/>
          </a:p>
          <a:p>
            <a:endParaRPr lang="pt-BR" sz="2200" dirty="0" smtClean="0"/>
          </a:p>
          <a:p>
            <a:endParaRPr lang="pt-BR" sz="2200" dirty="0"/>
          </a:p>
        </p:txBody>
      </p:sp>
      <p:sp>
        <p:nvSpPr>
          <p:cNvPr id="3" name="2 Título"/>
          <p:cNvSpPr>
            <a:spLocks noGrp="1"/>
          </p:cNvSpPr>
          <p:nvPr>
            <p:ph type="title"/>
          </p:nvPr>
        </p:nvSpPr>
        <p:spPr>
          <a:xfrm>
            <a:off x="228600" y="332656"/>
            <a:ext cx="8686800" cy="1143000"/>
          </a:xfrm>
          <a:solidFill>
            <a:srgbClr val="31849B">
              <a:alpha val="67843"/>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Autofit/>
          </a:bodyPr>
          <a:lstStyle/>
          <a:p>
            <a:pPr>
              <a:lnSpc>
                <a:spcPct val="115000"/>
              </a:lnSpc>
            </a:pPr>
            <a:r>
              <a:rPr lang="pt-BR" sz="3200" dirty="0" err="1" smtClean="0"/>
              <a:t>Climate</a:t>
            </a:r>
            <a:r>
              <a:rPr lang="pt-BR" sz="3200" dirty="0" smtClean="0"/>
              <a:t> </a:t>
            </a:r>
            <a:r>
              <a:rPr lang="pt-BR" sz="3200" dirty="0" err="1" smtClean="0"/>
              <a:t>modelling</a:t>
            </a:r>
            <a:r>
              <a:rPr lang="pt-BR" sz="3200" dirty="0" smtClean="0"/>
              <a:t>: </a:t>
            </a:r>
            <a:br>
              <a:rPr lang="pt-BR" sz="3200" dirty="0" smtClean="0"/>
            </a:br>
            <a:r>
              <a:rPr lang="pt-BR" sz="3200" dirty="0" err="1" smtClean="0"/>
              <a:t>Climate</a:t>
            </a:r>
            <a:r>
              <a:rPr lang="pt-BR" sz="3200" dirty="0" smtClean="0"/>
              <a:t> </a:t>
            </a:r>
            <a:r>
              <a:rPr lang="pt-BR" sz="3200" dirty="0" err="1" smtClean="0"/>
              <a:t>Change</a:t>
            </a:r>
            <a:r>
              <a:rPr lang="pt-BR" sz="3200" dirty="0" smtClean="0"/>
              <a:t> </a:t>
            </a:r>
            <a:r>
              <a:rPr lang="pt-BR" sz="3200" dirty="0" err="1" smtClean="0"/>
              <a:t>Impact</a:t>
            </a:r>
            <a:r>
              <a:rPr lang="pt-BR" sz="3200" dirty="0" smtClean="0"/>
              <a:t> </a:t>
            </a:r>
            <a:r>
              <a:rPr lang="pt-BR" sz="3200" dirty="0" err="1" smtClean="0"/>
              <a:t>Assessments</a:t>
            </a:r>
            <a:endParaRPr lang="pt-BR" sz="3200" dirty="0"/>
          </a:p>
        </p:txBody>
      </p:sp>
      <p:pic>
        <p:nvPicPr>
          <p:cNvPr id="5"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08304" y="5976747"/>
            <a:ext cx="651873" cy="64932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https://gestor.amapa.gov.br/img/logos/c18b3ab5c88d045bbe5d528e21883e8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958899"/>
            <a:ext cx="1340164" cy="59843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100392" y="5783871"/>
            <a:ext cx="1074129" cy="1074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descr="P:\EU\France\BVEU 1813-Guyane Bioplateaux OEG\7-activités\5. Communication\Logos\AdeKus\AdeKlogo.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5696" y="5956224"/>
            <a:ext cx="653214" cy="674930"/>
          </a:xfrm>
          <a:prstGeom prst="rect">
            <a:avLst/>
          </a:prstGeom>
          <a:noFill/>
          <a:ln>
            <a:noFill/>
          </a:ln>
        </p:spPr>
      </p:pic>
      <p:pic>
        <p:nvPicPr>
          <p:cNvPr id="1027" name="Picture 3"/>
          <p:cNvPicPr>
            <a:picLocks noChangeAspect="1" noChangeArrowheads="1"/>
          </p:cNvPicPr>
          <p:nvPr/>
        </p:nvPicPr>
        <p:blipFill>
          <a:blip r:embed="rId6"/>
          <a:srcRect/>
          <a:stretch>
            <a:fillRect/>
          </a:stretch>
        </p:blipFill>
        <p:spPr bwMode="auto">
          <a:xfrm>
            <a:off x="2362200" y="2743200"/>
            <a:ext cx="5297923" cy="3108960"/>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a:srcRect/>
          <a:stretch>
            <a:fillRect/>
          </a:stretch>
        </p:blipFill>
        <p:spPr bwMode="auto">
          <a:xfrm>
            <a:off x="2514600" y="2895600"/>
            <a:ext cx="4935537" cy="2811463"/>
          </a:xfrm>
          <a:prstGeom prst="rect">
            <a:avLst/>
          </a:prstGeom>
          <a:noFill/>
          <a:ln w="9525">
            <a:noFill/>
            <a:miter lim="800000"/>
            <a:headEnd/>
            <a:tailEnd/>
          </a:ln>
          <a:effectLst/>
        </p:spPr>
      </p:pic>
    </p:spTree>
    <p:extLst>
      <p:ext uri="{BB962C8B-B14F-4D97-AF65-F5344CB8AC3E}">
        <p14:creationId xmlns:p14="http://schemas.microsoft.com/office/powerpoint/2010/main" xmlns="" val="32326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3075"/>
                                        </p:tgtEl>
                                      </p:cBhvr>
                                    </p:animEffect>
                                    <p:set>
                                      <p:cBhvr>
                                        <p:cTn id="12" dur="1" fill="hold">
                                          <p:stCondLst>
                                            <p:cond delay="499"/>
                                          </p:stCondLst>
                                        </p:cTn>
                                        <p:tgtEl>
                                          <p:spTgt spid="3075"/>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ssolve">
                                      <p:cBhvr>
                                        <p:cTn id="15"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OIEau E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8562</TotalTime>
  <Words>557</Words>
  <Application>Microsoft Office PowerPoint</Application>
  <PresentationFormat>On-screen Show (4:3)</PresentationFormat>
  <Paragraphs>221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PrésentationOIEau ET</vt:lpstr>
      <vt:lpstr>Slide 1</vt:lpstr>
      <vt:lpstr>Hydrologic Monitoring: (Impact) modelling &amp; Climate resilience</vt:lpstr>
      <vt:lpstr>Monitoring</vt:lpstr>
      <vt:lpstr>Hydrologic Modelling</vt:lpstr>
      <vt:lpstr>Hydrologic Modelling</vt:lpstr>
      <vt:lpstr>Time Series processing/ analysis</vt:lpstr>
      <vt:lpstr>Time Series processing/ analysis</vt:lpstr>
      <vt:lpstr>Climate modelling:  Climate Change Impact Assessments</vt:lpstr>
      <vt:lpstr>Climate modelling:  Climate Change Impact Assessments</vt:lpstr>
      <vt:lpstr>Case study: Application to Suriname river basin/ Hydropower future impact assessments</vt:lpstr>
      <vt:lpstr>Case study: Application to Suriname Riverbasin/ Hydropower future impact assessments</vt:lpstr>
      <vt:lpstr>Case study: Application to Suriname river basin/ Hydropower future impact assessments</vt:lpstr>
      <vt:lpstr>Case study: Application to Suriname river basin/ Hydropower future impact assessments</vt:lpstr>
      <vt:lpstr>Website</vt:lpstr>
      <vt:lpstr>Hydro-BID</vt:lpstr>
      <vt:lpstr>Hydro-BID: Components</vt:lpstr>
      <vt:lpstr>Hydro-BID: Software</vt:lpstr>
      <vt:lpstr>Hydro-BID: Results after calibration</vt:lpstr>
      <vt:lpstr>Hydro-BID: Marouni basin</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BIO-PLATEAUX</dc:title>
  <dc:creator>Remy</dc:creator>
  <cp:lastModifiedBy>peter.donk</cp:lastModifiedBy>
  <cp:revision>169</cp:revision>
  <cp:lastPrinted>2019-05-28T10:44:55Z</cp:lastPrinted>
  <dcterms:created xsi:type="dcterms:W3CDTF">2018-10-11T11:28:00Z</dcterms:created>
  <dcterms:modified xsi:type="dcterms:W3CDTF">2019-11-18T02:03:36Z</dcterms:modified>
</cp:coreProperties>
</file>