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1" r:id="rId2"/>
    <p:sldId id="346" r:id="rId3"/>
    <p:sldId id="336" r:id="rId4"/>
    <p:sldId id="338" r:id="rId5"/>
    <p:sldId id="339" r:id="rId6"/>
    <p:sldId id="337" r:id="rId7"/>
    <p:sldId id="340" r:id="rId8"/>
    <p:sldId id="333" r:id="rId9"/>
    <p:sldId id="345" r:id="rId10"/>
    <p:sldId id="350" r:id="rId11"/>
    <p:sldId id="349" r:id="rId12"/>
    <p:sldId id="347" r:id="rId13"/>
    <p:sldId id="348" r:id="rId14"/>
    <p:sldId id="352" r:id="rId15"/>
    <p:sldId id="353" r:id="rId16"/>
    <p:sldId id="343" r:id="rId17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 autoAdjust="0"/>
    <p:restoredTop sz="94629" autoAdjust="0"/>
  </p:normalViewPr>
  <p:slideViewPr>
    <p:cSldViewPr>
      <p:cViewPr varScale="1">
        <p:scale>
          <a:sx n="70" d="100"/>
          <a:sy n="70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37AB-67EF-4200-A6A8-6FE5F9352363}" type="datetimeFigureOut">
              <a:rPr lang="es-EC" smtClean="0"/>
              <a:t>17/11/2019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CF772-9F5E-4CF2-8B6D-E53A7E0EC0B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133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F772-9F5E-4CF2-8B6D-E53A7E0EC0BE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301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3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7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97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C11F-C038-4879-ADF1-0BB23BF26AFA}" type="datetimeFigureOut">
              <a:rPr lang="fr-FR">
                <a:solidFill>
                  <a:prstClr val="black"/>
                </a:solidFill>
              </a:rPr>
              <a:pPr/>
              <a:t>17/11/2019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6132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585DA-6638-4F7D-B144-3C434AB7405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rojet de fond OIEau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24345" y="274638"/>
            <a:ext cx="7262454" cy="1143000"/>
          </a:xfrm>
          <a:prstGeom prst="roundRect">
            <a:avLst/>
          </a:prstGeom>
          <a:solidFill>
            <a:srgbClr val="0B3470">
              <a:alpha val="68000"/>
            </a:srgbClr>
          </a:solidFill>
          <a:ln>
            <a:solidFill>
              <a:srgbClr val="4F81BD"/>
            </a:solidFill>
          </a:ln>
          <a:effectLst>
            <a:outerShdw blurRad="50800" dist="88900" dir="2700000" algn="tl" rotWithShape="0">
              <a:srgbClr val="0B347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3476" y="1774401"/>
            <a:ext cx="8093323" cy="435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0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15FA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B347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D6011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D02D2823-9C6D-4609-A3A4-97126FC5892A}"/>
              </a:ext>
            </a:extLst>
          </p:cNvPr>
          <p:cNvSpPr txBox="1">
            <a:spLocks/>
          </p:cNvSpPr>
          <p:nvPr/>
        </p:nvSpPr>
        <p:spPr>
          <a:xfrm>
            <a:off x="-31478" y="3835057"/>
            <a:ext cx="2299221" cy="2070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15F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B34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D6011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endParaRPr lang="pt-BR" sz="500" dirty="0" smtClean="0">
              <a:solidFill>
                <a:srgbClr val="1F497D"/>
              </a:solidFill>
            </a:endParaRPr>
          </a:p>
          <a:p>
            <a:pPr marL="0" indent="0" algn="ctr">
              <a:buNone/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Water pollution MRB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pt-BR" sz="500" b="1" dirty="0" smtClean="0">
              <a:solidFill>
                <a:srgbClr val="1F497D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pt-BR" sz="1600" b="1" i="1" dirty="0" smtClean="0">
                <a:solidFill>
                  <a:schemeClr val="accent3">
                    <a:lumMod val="75000"/>
                  </a:schemeClr>
                </a:solidFill>
              </a:rPr>
              <a:t>Usha Satnarain MSc.</a:t>
            </a:r>
            <a:br>
              <a:rPr lang="pt-BR" sz="16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BR" sz="1600" b="1" i="1" dirty="0" smtClean="0">
                <a:solidFill>
                  <a:schemeClr val="accent3">
                    <a:lumMod val="75000"/>
                  </a:schemeClr>
                </a:solidFill>
              </a:rPr>
              <a:t>– 26 Nov. 2019 - Cayenne</a:t>
            </a:r>
            <a:endParaRPr lang="pt-B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Image 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39552" y="6126362"/>
            <a:ext cx="948086" cy="6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88640"/>
            <a:ext cx="7430791" cy="55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04" y="34477"/>
            <a:ext cx="7732263" cy="57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16632"/>
            <a:ext cx="7652116" cy="57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7098" y="2204864"/>
            <a:ext cx="615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34939"/>
            <a:ext cx="7656443" cy="57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51" y="188639"/>
            <a:ext cx="7430173" cy="55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27" y="260648"/>
            <a:ext cx="7315738" cy="54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Ã©sultat de recherche d'images pour &quot;drapeau europÃ©e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138609"/>
            <a:ext cx="1016717" cy="6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P:\EU\France\BVEU 1813-Guyane Bioplateaux OEG\7-activités\5. Communication\Logos\Logo - EEG_Signature_PCIA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289895" y="5127919"/>
            <a:ext cx="859698" cy="73941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716016" y="5949280"/>
            <a:ext cx="4427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Ce support a été réalisé avec le soutien financier de l’Union Européenne. </a:t>
            </a:r>
          </a:p>
          <a:p>
            <a:pPr algn="ctr"/>
            <a:r>
              <a:rPr lang="fr-FR" sz="11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Les opinions qu’il comporte n’engagent que sont auteur et ne reflètent pas nécessairement la position de l’Union Européenne. </a:t>
            </a:r>
            <a:endParaRPr lang="es-EC" sz="1100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D02D2823-9C6D-4609-A3A4-97126FC5892A}"/>
              </a:ext>
            </a:extLst>
          </p:cNvPr>
          <p:cNvSpPr txBox="1">
            <a:spLocks/>
          </p:cNvSpPr>
          <p:nvPr/>
        </p:nvSpPr>
        <p:spPr>
          <a:xfrm>
            <a:off x="395536" y="4914083"/>
            <a:ext cx="3096344" cy="838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15F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B34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D6011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endParaRPr lang="pt-BR" sz="400" i="1" dirty="0" smtClean="0">
              <a:solidFill>
                <a:srgbClr val="1F497D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pt-BR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Remerciements</a:t>
            </a:r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528" y="260648"/>
            <a:ext cx="6300831" cy="47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 Título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728192"/>
          </a:xfrm>
          <a:solidFill>
            <a:srgbClr val="31849B">
              <a:alpha val="67843"/>
            </a:srgb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600" dirty="0" smtClean="0"/>
              <a:t>Water Pollution of the </a:t>
            </a:r>
            <a:r>
              <a:rPr lang="pt-BR" sz="3600" smtClean="0"/>
              <a:t>Marowijne RiverBasin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54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1190"/>
            <a:ext cx="508570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Potential Pollution Sources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57" y="1602665"/>
            <a:ext cx="87784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Main activities with possible effects on MRB :</a:t>
            </a:r>
            <a:endParaRPr lang="en-US" sz="2700" b="1" dirty="0">
              <a:solidFill>
                <a:srgbClr val="FF0000"/>
              </a:solidFill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Communities living in </a:t>
            </a:r>
            <a:r>
              <a:rPr lang="en-US" sz="2700" dirty="0"/>
              <a:t>this </a:t>
            </a:r>
            <a:r>
              <a:rPr lang="en-US" sz="2700" dirty="0" smtClean="0"/>
              <a:t>basin </a:t>
            </a:r>
            <a:r>
              <a:rPr lang="en-US" sz="2700" dirty="0" smtClean="0">
                <a:sym typeface="Wingdings" panose="05000000000000000000" pitchFamily="2" charset="2"/>
              </a:rPr>
              <a:t> daily activities</a:t>
            </a:r>
            <a:endParaRPr lang="en-US" sz="2700" dirty="0"/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Various </a:t>
            </a:r>
            <a:r>
              <a:rPr lang="en-US" sz="2700" dirty="0"/>
              <a:t>economic activities e.g. </a:t>
            </a:r>
            <a:r>
              <a:rPr lang="en-US" sz="2700" dirty="0" smtClean="0"/>
              <a:t>timber, mining</a:t>
            </a:r>
            <a:endParaRPr lang="en-US" sz="2700" dirty="0"/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Extreme weather events </a:t>
            </a:r>
            <a:r>
              <a:rPr lang="en-US" sz="2700" dirty="0"/>
              <a:t>e.g. </a:t>
            </a:r>
            <a:r>
              <a:rPr lang="en-US" sz="2700" dirty="0" smtClean="0"/>
              <a:t>floods</a:t>
            </a:r>
            <a:endParaRPr lang="en-US" sz="2700" dirty="0"/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Lack of waste management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Climate change</a:t>
            </a:r>
            <a:endParaRPr lang="en-US" sz="2700" dirty="0"/>
          </a:p>
        </p:txBody>
      </p:sp>
      <p:pic>
        <p:nvPicPr>
          <p:cNvPr id="8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84" y="6086257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96" y="6118459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" y="6097526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65" y="5877272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674"/>
            <a:ext cx="8482918" cy="4531591"/>
          </a:xfrm>
          <a:prstGeom prst="rect">
            <a:avLst/>
          </a:prstGeom>
        </p:spPr>
      </p:pic>
      <p:pic>
        <p:nvPicPr>
          <p:cNvPr id="8" name="Picture 2" descr="Office de l'eau de Guy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84" y="6086257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96" y="6118459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" y="6097526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65" y="5877272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15" y="854411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Mining (gold)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6325" y="854411"/>
            <a:ext cx="252028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Logging</a:t>
            </a:r>
          </a:p>
          <a:p>
            <a:r>
              <a:rPr lang="en-US" dirty="0"/>
              <a:t>construction of road networks, </a:t>
            </a:r>
            <a:r>
              <a:rPr lang="en-US" dirty="0" smtClean="0"/>
              <a:t>such as </a:t>
            </a:r>
            <a:r>
              <a:rPr lang="en-US" dirty="0"/>
              <a:t>logging roads, skid trails, and log yards for extraction and transportation of </a:t>
            </a:r>
            <a:r>
              <a:rPr lang="en-US" dirty="0" smtClean="0"/>
              <a:t>timber</a:t>
            </a:r>
          </a:p>
          <a:p>
            <a:endParaRPr lang="en-US" dirty="0"/>
          </a:p>
          <a:p>
            <a:r>
              <a:rPr lang="en-US" dirty="0"/>
              <a:t>  severity is determined </a:t>
            </a:r>
            <a:r>
              <a:rPr lang="en-US" dirty="0" smtClean="0"/>
              <a:t>by variety of factors: slope</a:t>
            </a:r>
            <a:r>
              <a:rPr lang="en-US" dirty="0"/>
              <a:t>, harvest type, harvest equipment used, weather </a:t>
            </a:r>
            <a:r>
              <a:rPr lang="en-US" dirty="0" smtClean="0"/>
              <a:t>conditions during </a:t>
            </a:r>
            <a:r>
              <a:rPr lang="en-US" dirty="0"/>
              <a:t>and after harvest, use of BMPs, and many others.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81355" y="840548"/>
            <a:ext cx="28379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activities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13603" y="74834"/>
            <a:ext cx="508570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Possible effects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3" y="1216922"/>
            <a:ext cx="6118360" cy="4588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1" y="1221125"/>
            <a:ext cx="6094252" cy="457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6" y="1223805"/>
            <a:ext cx="8179574" cy="4601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1" y="1166256"/>
            <a:ext cx="8351667" cy="4697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3" y="1221551"/>
            <a:ext cx="4875143" cy="4896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2" y="1188356"/>
            <a:ext cx="7366201" cy="4880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" y="1200919"/>
            <a:ext cx="7138024" cy="47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" y="6208868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23728" y="332656"/>
            <a:ext cx="508570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Possible effects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23" y="7771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Tapajai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" y="1308051"/>
            <a:ext cx="6012160" cy="451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13" y="1304594"/>
            <a:ext cx="2731352" cy="45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 quality measurement instru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8" y="2288653"/>
            <a:ext cx="4113447" cy="30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ffice de l'eau de Guy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84" y="6086257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96" y="6118459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" y="6097526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65" y="5877272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145" y="1401931"/>
            <a:ext cx="4819855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299" y="2317721"/>
            <a:ext cx="4707675" cy="3503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7085" y="0"/>
            <a:ext cx="44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Current State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83671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Water quality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21348" y="86446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Aquatic Biodiversity</a:t>
            </a:r>
          </a:p>
        </p:txBody>
      </p:sp>
    </p:spTree>
    <p:extLst>
      <p:ext uri="{BB962C8B-B14F-4D97-AF65-F5344CB8AC3E}">
        <p14:creationId xmlns:p14="http://schemas.microsoft.com/office/powerpoint/2010/main" val="10183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595" y="947688"/>
            <a:ext cx="87784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Future state </a:t>
            </a:r>
            <a:r>
              <a:rPr lang="en-US" sz="2700" b="1" dirty="0" smtClean="0">
                <a:solidFill>
                  <a:srgbClr val="FF0000"/>
                </a:solidFill>
              </a:rPr>
              <a:t>MRB:</a:t>
            </a:r>
            <a:endParaRPr lang="en-US" sz="2700" b="1" dirty="0">
              <a:solidFill>
                <a:srgbClr val="FF0000"/>
              </a:solidFill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/>
              <a:t>R</a:t>
            </a:r>
            <a:r>
              <a:rPr lang="en-US" sz="2700" dirty="0" smtClean="0"/>
              <a:t>emote sensing (high resolution satellite image)</a:t>
            </a:r>
          </a:p>
          <a:p>
            <a:pPr marL="1114425" lvl="2" indent="-428625">
              <a:buFont typeface="Arial" panose="020B0604020202020204" pitchFamily="34" charset="0"/>
              <a:buChar char="•"/>
            </a:pPr>
            <a:r>
              <a:rPr lang="en-US" sz="2700" dirty="0" smtClean="0"/>
              <a:t>Better understand MRB</a:t>
            </a:r>
            <a:endParaRPr lang="en-US" sz="2700" dirty="0"/>
          </a:p>
          <a:p>
            <a:pPr marL="1114425" lvl="2" indent="-428625">
              <a:buFont typeface="Arial" panose="020B0604020202020204" pitchFamily="34" charset="0"/>
              <a:buChar char="•"/>
            </a:pPr>
            <a:r>
              <a:rPr lang="en-US" sz="2700" dirty="0" smtClean="0"/>
              <a:t>Identification research stations (monitoring)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Integrated biodiversity database including water quality monitoring  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/>
              <a:t>Capacity </a:t>
            </a:r>
            <a:r>
              <a:rPr lang="en-US" sz="2700" dirty="0"/>
              <a:t>building e.g. technology </a:t>
            </a:r>
            <a:r>
              <a:rPr lang="en-US" sz="2700" dirty="0" smtClean="0"/>
              <a:t>transfer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FF0000"/>
                </a:solidFill>
              </a:rPr>
              <a:t>Financial sources</a:t>
            </a:r>
            <a:endParaRPr lang="en-US" sz="2700" dirty="0">
              <a:solidFill>
                <a:srgbClr val="FF0000"/>
              </a:solidFill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endParaRPr lang="en-US" sz="2700" dirty="0" smtClean="0"/>
          </a:p>
          <a:p>
            <a:endParaRPr lang="en-US" sz="2700" dirty="0"/>
          </a:p>
        </p:txBody>
      </p:sp>
      <p:pic>
        <p:nvPicPr>
          <p:cNvPr id="10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86" y="6197599"/>
            <a:ext cx="488905" cy="4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6229801"/>
            <a:ext cx="511283" cy="5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7599"/>
            <a:ext cx="1005123" cy="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7" y="5988614"/>
            <a:ext cx="805597" cy="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 Título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08912" cy="1791072"/>
          </a:xfrm>
          <a:solidFill>
            <a:srgbClr val="31849B">
              <a:alpha val="67843"/>
            </a:srgb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600" dirty="0" smtClean="0"/>
              <a:t>Hydrological Data MRB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355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>
            <a:extLst>
              <a:ext uri="{FF2B5EF4-FFF2-40B4-BE49-F238E27FC236}">
                <a16:creationId xmlns:a16="http://schemas.microsoft.com/office/drawing/2014/main" xmlns="" id="{D02D2823-9C6D-4609-A3A4-97126FC5892A}"/>
              </a:ext>
            </a:extLst>
          </p:cNvPr>
          <p:cNvSpPr txBox="1">
            <a:spLocks/>
          </p:cNvSpPr>
          <p:nvPr/>
        </p:nvSpPr>
        <p:spPr>
          <a:xfrm>
            <a:off x="-31478" y="3835057"/>
            <a:ext cx="2299221" cy="2070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15F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B34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D6011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endParaRPr lang="pt-BR" sz="500" dirty="0" smtClean="0">
              <a:solidFill>
                <a:srgbClr val="1F497D"/>
              </a:solidFill>
            </a:endParaRPr>
          </a:p>
          <a:p>
            <a:pPr marL="0" indent="0" algn="ctr">
              <a:buNone/>
              <a:defRPr/>
            </a:pPr>
            <a:endParaRPr lang="pt-BR" sz="500" b="1" dirty="0" smtClean="0">
              <a:solidFill>
                <a:srgbClr val="1F497D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pt-BR" sz="1600" b="1" i="1" dirty="0" smtClean="0">
                <a:solidFill>
                  <a:schemeClr val="accent3">
                    <a:lumMod val="75000"/>
                  </a:schemeClr>
                </a:solidFill>
              </a:rPr>
              <a:t>Amatalie</a:t>
            </a:r>
            <a:br>
              <a:rPr lang="pt-BR" sz="16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BR" sz="1600" b="1" i="1" dirty="0" smtClean="0">
                <a:solidFill>
                  <a:schemeClr val="accent3">
                    <a:lumMod val="75000"/>
                  </a:schemeClr>
                </a:solidFill>
              </a:rPr>
              <a:t>– 26 Nov. 2019 - Cayenne</a:t>
            </a:r>
            <a:endParaRPr lang="pt-B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Office de l'eau de Guy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43" y="5244937"/>
            <a:ext cx="651873" cy="6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anton de kom universit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60" y="5275995"/>
            <a:ext cx="596989" cy="5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29" y="5089863"/>
            <a:ext cx="946271" cy="94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RÃ©sultat de recherche d'images pour &quot;drapeau europÃ©e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61" y="6213469"/>
            <a:ext cx="717695" cy="4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P:\EU\France\BVEU 1813-Guyane Bioplateaux OEG\7-activités\5. Communication\Logos\Logo - EEG_Signature_PCIA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300192" y="6125060"/>
            <a:ext cx="720080" cy="598460"/>
          </a:xfrm>
          <a:prstGeom prst="rect">
            <a:avLst/>
          </a:prstGeom>
        </p:spPr>
      </p:pic>
      <p:pic>
        <p:nvPicPr>
          <p:cNvPr id="21" name="20 Imagen" descr="P:\EU\France\BVEU 1813-Guyane Bioplateaux OEG\7-activités\5. Communication\Logos\Logo_CTG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8244409" y="6125059"/>
            <a:ext cx="648072" cy="598461"/>
          </a:xfrm>
          <a:prstGeom prst="rect">
            <a:avLst/>
          </a:prstGeom>
        </p:spPr>
      </p:pic>
      <p:pic>
        <p:nvPicPr>
          <p:cNvPr id="22" name="21 Imagen" descr="P:\EU\France\BVEU 1813-Guyane Bioplateaux OEG\7-activités\5. Communication\Logos\Logo-CNES.jpg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4854147" y="6021288"/>
            <a:ext cx="653957" cy="634203"/>
          </a:xfrm>
          <a:prstGeom prst="rect">
            <a:avLst/>
          </a:prstGeom>
        </p:spPr>
      </p:pic>
      <p:pic>
        <p:nvPicPr>
          <p:cNvPr id="13" name="Picture 8" descr="https://gestor.amapa.gov.br/img/logos/c18b3ab5c88d045bbe5d528e21883e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38205"/>
            <a:ext cx="1064783" cy="4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539552" y="6126362"/>
            <a:ext cx="948086" cy="617302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470961" cy="9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1046" y="271102"/>
            <a:ext cx="5950508" cy="44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́sentationOIEau 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31714</TotalTime>
  <Words>201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PrésentationOIEau ET</vt:lpstr>
      <vt:lpstr>PowerPoint Presentation</vt:lpstr>
      <vt:lpstr>Water Pollution of the Marowijne RiverBasin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Hydrological Data MRB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BIO-PLATEAUX</dc:title>
  <dc:creator>Remy</dc:creator>
  <cp:lastModifiedBy>ADEK003475</cp:lastModifiedBy>
  <cp:revision>196</cp:revision>
  <cp:lastPrinted>2019-05-28T10:44:55Z</cp:lastPrinted>
  <dcterms:created xsi:type="dcterms:W3CDTF">2018-10-11T11:28:00Z</dcterms:created>
  <dcterms:modified xsi:type="dcterms:W3CDTF">2019-11-17T14:40:38Z</dcterms:modified>
</cp:coreProperties>
</file>